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93" r:id="rId2"/>
    <p:sldId id="294" r:id="rId3"/>
    <p:sldId id="295" r:id="rId4"/>
    <p:sldId id="296" r:id="rId5"/>
    <p:sldId id="306" r:id="rId6"/>
    <p:sldId id="297" r:id="rId7"/>
    <p:sldId id="304" r:id="rId8"/>
    <p:sldId id="298" r:id="rId9"/>
    <p:sldId id="299" r:id="rId10"/>
    <p:sldId id="307" r:id="rId11"/>
    <p:sldId id="300" r:id="rId12"/>
    <p:sldId id="305" r:id="rId13"/>
    <p:sldId id="301" r:id="rId14"/>
    <p:sldId id="303" r:id="rId15"/>
    <p:sldId id="30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IZAITE Karolina (HOME)" initials="KK(" lastIdx="13" clrIdx="0">
    <p:extLst>
      <p:ext uri="{19B8F6BF-5375-455C-9EA6-DF929625EA0E}">
        <p15:presenceInfo xmlns:p15="http://schemas.microsoft.com/office/powerpoint/2012/main" userId="S-1-5-21-1606980848-2025429265-839522115-692547" providerId="AD"/>
      </p:ext>
    </p:extLst>
  </p:cmAuthor>
  <p:cmAuthor id="2" name="CUSCHIERI Mario (HOME)" initials="author" lastIdx="8" clrIdx="1">
    <p:extLst>
      <p:ext uri="{19B8F6BF-5375-455C-9EA6-DF929625EA0E}">
        <p15:presenceInfo xmlns:p15="http://schemas.microsoft.com/office/powerpoint/2012/main" userId="CUSCHIERI Mario (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25C"/>
    <a:srgbClr val="FFCE44"/>
    <a:srgbClr val="0356B1"/>
    <a:srgbClr val="024EA2"/>
    <a:srgbClr val="024B9C"/>
    <a:srgbClr val="035DC1"/>
    <a:srgbClr val="004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29" autoAdjust="0"/>
    <p:restoredTop sz="95407" autoAdjust="0"/>
  </p:normalViewPr>
  <p:slideViewPr>
    <p:cSldViewPr snapToGrid="0">
      <p:cViewPr varScale="1">
        <p:scale>
          <a:sx n="66" d="100"/>
          <a:sy n="66" d="100"/>
        </p:scale>
        <p:origin x="684" y="60"/>
      </p:cViewPr>
      <p:guideLst>
        <p:guide orient="horz" pos="2092"/>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939EFE-0303-44F6-9A16-FD3B5E015DB1}" type="datetimeFigureOut">
              <a:rPr lang="en-GB" smtClean="0"/>
              <a:t>26/09/2022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4F04766-77AF-4EBE-9704-229FD5F6AD6A}" type="slidenum">
              <a:rPr lang="en-GB" smtClean="0"/>
              <a:t>‹#›</a:t>
            </a:fld>
            <a:endParaRPr lang="en-GB"/>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926D1-0013-4A80-B64E-9D824EE65210}" type="datetimeFigureOut">
              <a:rPr lang="en-GB" smtClean="0"/>
              <a:t>26/09/2022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F2995-AB43-4B7C-B8CD-9DC7C3692A9C}" type="slidenum">
              <a:rPr lang="en-GB" smtClean="0"/>
              <a:t>‹#›</a:t>
            </a:fld>
            <a:endParaRPr lang="en-GB"/>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3"/>
            <a:ext cx="12192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39921833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4604979"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10" name="Content Placeholder 2"/>
          <p:cNvSpPr>
            <a:spLocks noGrp="1"/>
          </p:cNvSpPr>
          <p:nvPr>
            <p:ph sz="half" idx="14"/>
          </p:nvPr>
        </p:nvSpPr>
        <p:spPr>
          <a:xfrm>
            <a:off x="8371761" y="1825625"/>
            <a:ext cx="3358489" cy="3763134"/>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p>
            <a:r>
              <a:rPr lang="en-US" smtClean="0"/>
              <a:t>Click icon to add picture</a:t>
            </a:r>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538331"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178406293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6817056" y="482860"/>
            <a:ext cx="4669266"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p>
            <a:r>
              <a:rPr lang="en-US" smtClean="0"/>
              <a:t>Click icon to add picture</a:t>
            </a:r>
            <a:endParaRPr lang="en-GB" dirty="0"/>
          </a:p>
        </p:txBody>
      </p:sp>
    </p:spTree>
    <p:extLst>
      <p:ext uri="{BB962C8B-B14F-4D97-AF65-F5344CB8AC3E}">
        <p14:creationId xmlns:p14="http://schemas.microsoft.com/office/powerpoint/2010/main" val="369203447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970722" y="2284667"/>
            <a:ext cx="3141663" cy="2090737"/>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smtClean="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smtClean="0"/>
              <a:t>Edit Master text styles</a:t>
            </a:r>
          </a:p>
        </p:txBody>
      </p:sp>
    </p:spTree>
    <p:extLst>
      <p:ext uri="{BB962C8B-B14F-4D97-AF65-F5344CB8AC3E}">
        <p14:creationId xmlns:p14="http://schemas.microsoft.com/office/powerpoint/2010/main" val="1780107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Picture Placeholder 2"/>
          <p:cNvSpPr>
            <a:spLocks noGrp="1"/>
          </p:cNvSpPr>
          <p:nvPr>
            <p:ph type="pic" sz="quarter" idx="13"/>
          </p:nvPr>
        </p:nvSpPr>
        <p:spPr>
          <a:xfrm>
            <a:off x="3713869" y="2159957"/>
            <a:ext cx="2461591" cy="1638158"/>
          </a:xfrm>
          <a:solidFill>
            <a:schemeClr val="bg2"/>
          </a:solidFill>
        </p:spPr>
        <p:txBody>
          <a:bodyPr/>
          <a:lstStyle/>
          <a:p>
            <a:r>
              <a:rPr lang="en-US" smtClean="0"/>
              <a:t>Click icon to add picture</a:t>
            </a:r>
            <a:endParaRPr lang="en-GB"/>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p>
            <a:r>
              <a:rPr lang="en-US" smtClean="0"/>
              <a:t>Click icon to add picture</a:t>
            </a:r>
            <a:endParaRPr lang="en-GB"/>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p>
            <a:r>
              <a:rPr lang="en-US" smtClean="0"/>
              <a:t>Click icon to add picture</a:t>
            </a:r>
            <a:endParaRPr lang="en-GB"/>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smtClean="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smtClean="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p>
            <a:r>
              <a:rPr lang="en-US" smtClean="0"/>
              <a:t>Click icon to add picture</a:t>
            </a:r>
            <a:endParaRPr lang="en-GB"/>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smtClean="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smtClean="0"/>
              <a:t>Edit Master text styles</a:t>
            </a:r>
          </a:p>
        </p:txBody>
      </p:sp>
    </p:spTree>
    <p:extLst>
      <p:ext uri="{BB962C8B-B14F-4D97-AF65-F5344CB8AC3E}">
        <p14:creationId xmlns:p14="http://schemas.microsoft.com/office/powerpoint/2010/main" val="3638556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12192000" cy="3429000"/>
          </a:xfrm>
          <a:solidFill>
            <a:schemeClr val="bg2"/>
          </a:solidFill>
        </p:spPr>
        <p:txBody>
          <a:bodyPr/>
          <a:lstStyle/>
          <a:p>
            <a:r>
              <a:rPr lang="en-US" smtClean="0"/>
              <a:t>Click icon to add picture</a:t>
            </a:r>
            <a:endParaRPr lang="en-GB"/>
          </a:p>
        </p:txBody>
      </p:sp>
      <p:sp>
        <p:nvSpPr>
          <p:cNvPr id="2" name="Title 1"/>
          <p:cNvSpPr>
            <a:spLocks noGrp="1"/>
          </p:cNvSpPr>
          <p:nvPr>
            <p:ph type="title"/>
          </p:nvPr>
        </p:nvSpPr>
        <p:spPr>
          <a:xfrm>
            <a:off x="838200" y="2646643"/>
            <a:ext cx="10515600" cy="782357"/>
          </a:xfrm>
          <a:solidFill>
            <a:schemeClr val="bg1"/>
          </a:solidFill>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dirty="0"/>
          </a:p>
        </p:txBody>
      </p:sp>
      <p:sp>
        <p:nvSpPr>
          <p:cNvPr id="6" name="Text Placeholder 5"/>
          <p:cNvSpPr>
            <a:spLocks noGrp="1"/>
          </p:cNvSpPr>
          <p:nvPr>
            <p:ph type="body" sz="quarter" idx="14"/>
          </p:nvPr>
        </p:nvSpPr>
        <p:spPr>
          <a:xfrm>
            <a:off x="838200" y="3630613"/>
            <a:ext cx="10515600" cy="20351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136774602"/>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80685" y="6077783"/>
            <a:ext cx="763287" cy="509073"/>
          </a:xfrm>
          <a:prstGeom prst="rect">
            <a:avLst/>
          </a:prstGeom>
        </p:spPr>
      </p:pic>
    </p:spTree>
    <p:extLst>
      <p:ext uri="{BB962C8B-B14F-4D97-AF65-F5344CB8AC3E}">
        <p14:creationId xmlns:p14="http://schemas.microsoft.com/office/powerpoint/2010/main" val="241411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8"/>
            <a:ext cx="12192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5" name="Rectangle 4"/>
          <p:cNvSpPr/>
          <p:nvPr userDrawn="1"/>
        </p:nvSpPr>
        <p:spPr>
          <a:xfrm>
            <a:off x="0" y="1078174"/>
            <a:ext cx="12192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6" name="Title 1"/>
          <p:cNvSpPr>
            <a:spLocks noGrp="1"/>
          </p:cNvSpPr>
          <p:nvPr>
            <p:ph type="ctrTitle"/>
          </p:nvPr>
        </p:nvSpPr>
        <p:spPr>
          <a:xfrm>
            <a:off x="1071350" y="1992572"/>
            <a:ext cx="10065224" cy="872647"/>
          </a:xfrm>
        </p:spPr>
        <p:txBody>
          <a:bodyPr anchor="t">
            <a:norm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3067468"/>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19" name="Text Placeholder 18"/>
          <p:cNvSpPr>
            <a:spLocks noGrp="1"/>
          </p:cNvSpPr>
          <p:nvPr>
            <p:ph type="body" sz="quarter" idx="13"/>
          </p:nvPr>
        </p:nvSpPr>
        <p:spPr>
          <a:xfrm>
            <a:off x="6096000" y="5783535"/>
            <a:ext cx="5040313" cy="528998"/>
          </a:xfrm>
        </p:spPr>
        <p:txBody>
          <a:bodyPr anchor="b" anchorCtr="0">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06998582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12192000" cy="6059194"/>
          </a:xfrm>
          <a:prstGeom prst="rect">
            <a:avLst/>
          </a:prstGeom>
        </p:spPr>
      </p:pic>
      <p:sp>
        <p:nvSpPr>
          <p:cNvPr id="14" name="Rectangle 13"/>
          <p:cNvSpPr/>
          <p:nvPr userDrawn="1"/>
        </p:nvSpPr>
        <p:spPr>
          <a:xfrm>
            <a:off x="5289" y="1078173"/>
            <a:ext cx="12197346"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solidFill>
                <a:schemeClr val="accent4"/>
              </a:solidFill>
            </a:endParaRPr>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smtClean="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2" name="Subtitle 2"/>
          <p:cNvSpPr>
            <a:spLocks noGrp="1"/>
          </p:cNvSpPr>
          <p:nvPr>
            <p:ph type="subTitle" idx="1"/>
          </p:nvPr>
        </p:nvSpPr>
        <p:spPr>
          <a:xfrm>
            <a:off x="1071351" y="4418049"/>
            <a:ext cx="10065224" cy="897754"/>
          </a:xfrm>
        </p:spPr>
        <p:txBody>
          <a:bodyPr wrap="none">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88933" y="258042"/>
            <a:ext cx="1659793" cy="1152460"/>
          </a:xfrm>
          <a:prstGeom prst="rect">
            <a:avLst/>
          </a:prstGeom>
        </p:spPr>
      </p:pic>
      <p:sp>
        <p:nvSpPr>
          <p:cNvPr id="16" name="Text Placeholder 18"/>
          <p:cNvSpPr>
            <a:spLocks noGrp="1"/>
          </p:cNvSpPr>
          <p:nvPr>
            <p:ph type="body" sz="quarter" idx="13"/>
          </p:nvPr>
        </p:nvSpPr>
        <p:spPr>
          <a:xfrm>
            <a:off x="6096000" y="5557903"/>
            <a:ext cx="5040313" cy="528998"/>
          </a:xfrm>
        </p:spPr>
        <p:txBody>
          <a:bodyPr wrap="none">
            <a:noAutofit/>
          </a:bodyPr>
          <a:lstStyle>
            <a:lvl1pPr marL="0" indent="0" algn="r">
              <a:buFontTx/>
              <a:buNone/>
              <a:defRPr sz="2200" i="1">
                <a:solidFill>
                  <a:schemeClr val="bg1"/>
                </a:solidFill>
              </a:defRPr>
            </a:lvl1pPr>
          </a:lstStyle>
          <a:p>
            <a:pPr lvl="0"/>
            <a:r>
              <a:rPr lang="en-US" smtClean="0"/>
              <a:t>Edit Master text styles</a:t>
            </a:r>
          </a:p>
        </p:txBody>
      </p:sp>
    </p:spTree>
    <p:extLst>
      <p:ext uri="{BB962C8B-B14F-4D97-AF65-F5344CB8AC3E}">
        <p14:creationId xmlns:p14="http://schemas.microsoft.com/office/powerpoint/2010/main" val="182442872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tx2"/>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16886048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1"/>
            <a:ext cx="12192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smtClean="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4160826"/>
            <a:ext cx="10889439" cy="162014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spTree>
    <p:extLst>
      <p:ext uri="{BB962C8B-B14F-4D97-AF65-F5344CB8AC3E}">
        <p14:creationId xmlns:p14="http://schemas.microsoft.com/office/powerpoint/2010/main" val="2588339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defRPr/>
            </a:lvl1pPr>
            <a:lvl2pPr>
              <a:lnSpc>
                <a:spcPct val="100000"/>
              </a:lnSpc>
              <a:spcAft>
                <a:spcPts val="1800"/>
              </a:spcAft>
              <a:defRPr/>
            </a:lvl2pPr>
            <a:lvl3pPr>
              <a:lnSpc>
                <a:spcPct val="100000"/>
              </a:lnSpc>
              <a:spcAft>
                <a:spcPts val="1800"/>
              </a:spcAft>
              <a:defRPr/>
            </a:lvl3pPr>
            <a:lvl4pPr>
              <a:lnSpc>
                <a:spcPct val="100000"/>
              </a:lnSpc>
              <a:spcAft>
                <a:spcPts val="1800"/>
              </a:spcAft>
              <a:defRPr/>
            </a:lvl4pPr>
            <a:lvl5pPr>
              <a:lnSpc>
                <a:spcPct val="100000"/>
              </a:lnSpc>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smtClean="0"/>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smtClean="0"/>
              <a:t>Click to edit Master title style</a:t>
            </a:r>
            <a:endParaRPr lang="en-GB" dirty="0"/>
          </a:p>
        </p:txBody>
      </p:sp>
      <p:sp>
        <p:nvSpPr>
          <p:cNvPr id="3" name="Text Placeholder 2"/>
          <p:cNvSpPr>
            <a:spLocks noGrp="1"/>
          </p:cNvSpPr>
          <p:nvPr>
            <p:ph type="body" idx="1"/>
          </p:nvPr>
        </p:nvSpPr>
        <p:spPr>
          <a:xfrm>
            <a:off x="838200" y="1825625"/>
            <a:ext cx="10515600" cy="3881904"/>
          </a:xfrm>
          <a:prstGeom prst="rect">
            <a:avLst/>
          </a:prstGeom>
        </p:spPr>
        <p:txBody>
          <a:bodyPr vert="horz" lIns="91440" tIns="45720" rIns="91440" bIns="45720" rtlCol="0">
            <a:no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838200" y="6131286"/>
            <a:ext cx="2743200" cy="365125"/>
          </a:xfrm>
          <a:prstGeom prst="rect">
            <a:avLst/>
          </a:prstGeom>
        </p:spPr>
        <p:txBody>
          <a:bodyPr vert="horz" lIns="91440" tIns="45720" rIns="91440" bIns="45720" rtlCol="0" anchor="ctr">
            <a:noAutofit/>
          </a:bodyPr>
          <a:lstStyle>
            <a:lvl1pPr algn="l">
              <a:defRPr sz="1200">
                <a:solidFill>
                  <a:schemeClr val="tx1">
                    <a:tint val="75000"/>
                  </a:schemeClr>
                </a:solidFill>
              </a:defRPr>
            </a:lvl1pPr>
          </a:lstStyle>
          <a:p>
            <a:fld id="{F46C79FD-C571-418B-AB0F-5EE936C85276}" type="slidenum">
              <a:rPr lang="en-GB" smtClean="0"/>
              <a:pPr/>
              <a:t>‹#›</a:t>
            </a:fld>
            <a:endParaRPr lang="en-GB" dirty="0"/>
          </a:p>
        </p:txBody>
      </p:sp>
      <p:pic>
        <p:nvPicPr>
          <p:cNvPr id="7" name="Picture 6"/>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10033852" y="6045988"/>
            <a:ext cx="1715733" cy="450423"/>
          </a:xfrm>
          <a:prstGeom prst="rect">
            <a:avLst/>
          </a:prstGeom>
        </p:spPr>
      </p:pic>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62" r:id="rId2"/>
    <p:sldLayoutId id="2147483657" r:id="rId3"/>
    <p:sldLayoutId id="2147483649" r:id="rId4"/>
    <p:sldLayoutId id="2147483651" r:id="rId5"/>
    <p:sldLayoutId id="2147483669" r:id="rId6"/>
    <p:sldLayoutId id="2147483670" r:id="rId7"/>
    <p:sldLayoutId id="2147483650" r:id="rId8"/>
    <p:sldLayoutId id="2147483660" r:id="rId9"/>
    <p:sldLayoutId id="2147483652" r:id="rId10"/>
    <p:sldLayoutId id="2147483661" r:id="rId11"/>
    <p:sldLayoutId id="2147483653" r:id="rId12"/>
    <p:sldLayoutId id="2147483654" r:id="rId13"/>
    <p:sldLayoutId id="2147483659" r:id="rId14"/>
    <p:sldLayoutId id="2147483658" r:id="rId15"/>
    <p:sldLayoutId id="2147483666" r:id="rId16"/>
    <p:sldLayoutId id="2147483667" r:id="rId17"/>
    <p:sldLayoutId id="2147483668" r:id="rId18"/>
    <p:sldLayoutId id="2147483655" r:id="rId19"/>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9.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edps.europa.eu/sites/edp/files/publication/16-11-07_sis_ii_guide_of_access_en.pdf" TargetMode="Externa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hyperlink" Target="https://www.facebook.com/EuropeanCommission" TargetMode="External"/><Relationship Id="rId13" Type="http://schemas.openxmlformats.org/officeDocument/2006/relationships/hyperlink" Target="https://medium.com/%40EuropeanCommission" TargetMode="External"/><Relationship Id="rId3" Type="http://schemas.openxmlformats.org/officeDocument/2006/relationships/hyperlink" Target="https://ec.europa.eu/" TargetMode="External"/><Relationship Id="rId7" Type="http://schemas.openxmlformats.org/officeDocument/2006/relationships/hyperlink" Target="https://twitter.com/EUHomeAffairs?s=20" TargetMode="External"/><Relationship Id="rId12" Type="http://schemas.openxmlformats.org/officeDocument/2006/relationships/image" Target="../media/image30.png"/><Relationship Id="rId2" Type="http://schemas.openxmlformats.org/officeDocument/2006/relationships/image" Target="../media/image26.png"/><Relationship Id="rId16"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hyperlink" Target="https://twitter.com/eu_commission" TargetMode="External"/><Relationship Id="rId11" Type="http://schemas.openxmlformats.org/officeDocument/2006/relationships/image" Target="../media/image29.png"/><Relationship Id="rId5" Type="http://schemas.openxmlformats.org/officeDocument/2006/relationships/image" Target="../media/image27.png"/><Relationship Id="rId15" Type="http://schemas.openxmlformats.org/officeDocument/2006/relationships/hyperlink" Target="https://www.youtube.com/user/EUHomeAffairs" TargetMode="External"/><Relationship Id="rId10" Type="http://schemas.openxmlformats.org/officeDocument/2006/relationships/hyperlink" Target="https://www.linkedin.com/company/european-commission/" TargetMode="External"/><Relationship Id="rId4" Type="http://schemas.openxmlformats.org/officeDocument/2006/relationships/hyperlink" Target="https://european-union.europa.eu/index_nl" TargetMode="External"/><Relationship Id="rId9" Type="http://schemas.openxmlformats.org/officeDocument/2006/relationships/image" Target="../media/image28.png"/><Relationship Id="rId14" Type="http://schemas.openxmlformats.org/officeDocument/2006/relationships/hyperlink" Target="https://www.youtube.com/user/eutube"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7710" b="7053"/>
          <a:stretch/>
        </p:blipFill>
        <p:spPr>
          <a:xfrm>
            <a:off x="4" y="-40943"/>
            <a:ext cx="12192000" cy="6926239"/>
          </a:xfrm>
          <a:prstGeom prst="rect">
            <a:avLst/>
          </a:prstGeom>
        </p:spPr>
      </p:pic>
      <p:sp>
        <p:nvSpPr>
          <p:cNvPr id="7" name="Oval 6"/>
          <p:cNvSpPr/>
          <p:nvPr/>
        </p:nvSpPr>
        <p:spPr>
          <a:xfrm>
            <a:off x="-1714692" y="-1153237"/>
            <a:ext cx="9971589" cy="3758677"/>
          </a:xfrm>
          <a:custGeom>
            <a:avLst/>
            <a:gdLst>
              <a:gd name="connsiteX0" fmla="*/ 0 w 9799093"/>
              <a:gd name="connsiteY0" fmla="*/ 2013045 h 4026090"/>
              <a:gd name="connsiteX1" fmla="*/ 4899547 w 9799093"/>
              <a:gd name="connsiteY1" fmla="*/ 0 h 4026090"/>
              <a:gd name="connsiteX2" fmla="*/ 9799094 w 9799093"/>
              <a:gd name="connsiteY2" fmla="*/ 2013045 h 4026090"/>
              <a:gd name="connsiteX3" fmla="*/ 4899547 w 9799093"/>
              <a:gd name="connsiteY3" fmla="*/ 4026090 h 4026090"/>
              <a:gd name="connsiteX4" fmla="*/ 0 w 9799093"/>
              <a:gd name="connsiteY4" fmla="*/ 2013045 h 4026090"/>
              <a:gd name="connsiteX0" fmla="*/ 0 w 9799094"/>
              <a:gd name="connsiteY0" fmla="*/ 2013045 h 4038212"/>
              <a:gd name="connsiteX1" fmla="*/ 4899547 w 9799094"/>
              <a:gd name="connsiteY1" fmla="*/ 0 h 4038212"/>
              <a:gd name="connsiteX2" fmla="*/ 9799094 w 9799094"/>
              <a:gd name="connsiteY2" fmla="*/ 2013045 h 4038212"/>
              <a:gd name="connsiteX3" fmla="*/ 4899547 w 9799094"/>
              <a:gd name="connsiteY3" fmla="*/ 4026090 h 4038212"/>
              <a:gd name="connsiteX4" fmla="*/ 0 w 9799094"/>
              <a:gd name="connsiteY4" fmla="*/ 2013045 h 4038212"/>
              <a:gd name="connsiteX0" fmla="*/ 26697 w 9825791"/>
              <a:gd name="connsiteY0" fmla="*/ 2013045 h 3688529"/>
              <a:gd name="connsiteX1" fmla="*/ 4926244 w 9825791"/>
              <a:gd name="connsiteY1" fmla="*/ 0 h 3688529"/>
              <a:gd name="connsiteX2" fmla="*/ 9825791 w 9825791"/>
              <a:gd name="connsiteY2" fmla="*/ 2013045 h 3688529"/>
              <a:gd name="connsiteX3" fmla="*/ 3711594 w 9825791"/>
              <a:gd name="connsiteY3" fmla="*/ 3671248 h 3688529"/>
              <a:gd name="connsiteX4" fmla="*/ 26697 w 9825791"/>
              <a:gd name="connsiteY4" fmla="*/ 2013045 h 3688529"/>
              <a:gd name="connsiteX0" fmla="*/ 275196 w 10074290"/>
              <a:gd name="connsiteY0" fmla="*/ 2013045 h 3758677"/>
              <a:gd name="connsiteX1" fmla="*/ 5174743 w 10074290"/>
              <a:gd name="connsiteY1" fmla="*/ 0 h 3758677"/>
              <a:gd name="connsiteX2" fmla="*/ 10074290 w 10074290"/>
              <a:gd name="connsiteY2" fmla="*/ 2013045 h 3758677"/>
              <a:gd name="connsiteX3" fmla="*/ 3960093 w 10074290"/>
              <a:gd name="connsiteY3" fmla="*/ 3671248 h 3758677"/>
              <a:gd name="connsiteX4" fmla="*/ 275196 w 10074290"/>
              <a:gd name="connsiteY4" fmla="*/ 2013045 h 3758677"/>
              <a:gd name="connsiteX0" fmla="*/ 172495 w 9971589"/>
              <a:gd name="connsiteY0" fmla="*/ 2013045 h 3758677"/>
              <a:gd name="connsiteX1" fmla="*/ 5072042 w 9971589"/>
              <a:gd name="connsiteY1" fmla="*/ 0 h 3758677"/>
              <a:gd name="connsiteX2" fmla="*/ 9971589 w 9971589"/>
              <a:gd name="connsiteY2" fmla="*/ 2013045 h 3758677"/>
              <a:gd name="connsiteX3" fmla="*/ 3857392 w 9971589"/>
              <a:gd name="connsiteY3" fmla="*/ 3671248 h 3758677"/>
              <a:gd name="connsiteX4" fmla="*/ 172495 w 9971589"/>
              <a:gd name="connsiteY4" fmla="*/ 2013045 h 3758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1589" h="3758677">
                <a:moveTo>
                  <a:pt x="172495" y="2013045"/>
                </a:moveTo>
                <a:cubicBezTo>
                  <a:pt x="142925" y="1906137"/>
                  <a:pt x="2366097" y="0"/>
                  <a:pt x="5072042" y="0"/>
                </a:cubicBezTo>
                <a:cubicBezTo>
                  <a:pt x="7777987" y="0"/>
                  <a:pt x="9971589" y="901271"/>
                  <a:pt x="9971589" y="2013045"/>
                </a:cubicBezTo>
                <a:cubicBezTo>
                  <a:pt x="9971589" y="3124819"/>
                  <a:pt x="8978992" y="4053385"/>
                  <a:pt x="3857392" y="3671248"/>
                </a:cubicBezTo>
                <a:cubicBezTo>
                  <a:pt x="-1264208" y="3289111"/>
                  <a:pt x="202065" y="2119953"/>
                  <a:pt x="172495" y="20130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301993" y="160067"/>
            <a:ext cx="7787014" cy="1754326"/>
          </a:xfrm>
          <a:prstGeom prst="rect">
            <a:avLst/>
          </a:prstGeom>
        </p:spPr>
        <p:txBody>
          <a:bodyPr wrap="square">
            <a:spAutoFit/>
          </a:bodyPr>
          <a:lstStyle/>
          <a:p>
            <a:r>
              <a:rPr lang="nl-NL" sz="5200" b="1">
                <a:solidFill>
                  <a:srgbClr val="1E325C"/>
                </a:solidFill>
                <a:latin typeface="EC Square Sans Pro" panose="020B0506040000020004" pitchFamily="34" charset="0"/>
              </a:rPr>
              <a:t>Vrijheid, veiligheid en recht waarborgen</a:t>
            </a:r>
          </a:p>
        </p:txBody>
      </p:sp>
      <p:sp>
        <p:nvSpPr>
          <p:cNvPr id="3" name="Rectangle 2"/>
          <p:cNvSpPr/>
          <p:nvPr/>
        </p:nvSpPr>
        <p:spPr>
          <a:xfrm>
            <a:off x="328168" y="1839399"/>
            <a:ext cx="6584515" cy="415498"/>
          </a:xfrm>
          <a:prstGeom prst="rect">
            <a:avLst/>
          </a:prstGeom>
        </p:spPr>
        <p:txBody>
          <a:bodyPr wrap="square">
            <a:spAutoFit/>
          </a:bodyPr>
          <a:lstStyle/>
          <a:p>
            <a:r>
              <a:rPr lang="nl-NL" sz="2100" b="1">
                <a:solidFill>
                  <a:srgbClr val="FFCE44"/>
                </a:solidFill>
                <a:latin typeface="EC Square Sans Pro" panose="020B0506040000020004" pitchFamily="34" charset="0"/>
              </a:rPr>
              <a:t>SCHENGENINFORMATIESYSTEEM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1645" y="1268730"/>
            <a:ext cx="5200650" cy="52006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043" y="6077783"/>
            <a:ext cx="763287" cy="509073"/>
          </a:xfrm>
          <a:prstGeom prst="rect">
            <a:avLst/>
          </a:prstGeom>
        </p:spPr>
      </p:pic>
    </p:spTree>
    <p:extLst>
      <p:ext uri="{BB962C8B-B14F-4D97-AF65-F5344CB8AC3E}">
        <p14:creationId xmlns:p14="http://schemas.microsoft.com/office/powerpoint/2010/main" val="803704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946" y="1859394"/>
            <a:ext cx="7854293" cy="3785652"/>
          </a:xfrm>
          <a:prstGeom prst="rect">
            <a:avLst/>
          </a:prstGeom>
        </p:spPr>
        <p:txBody>
          <a:bodyPr wrap="square">
            <a:spAutoFit/>
          </a:bodyPr>
          <a:lstStyle/>
          <a:p>
            <a:pPr>
              <a:spcAft>
                <a:spcPts val="0"/>
              </a:spcAft>
            </a:pPr>
            <a:r>
              <a:rPr lang="nl-NL"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Zware georganiseerde criminelen opgespoord en aangehouden dankzij het SIS </a:t>
            </a:r>
          </a:p>
          <a:p>
            <a:pPr>
              <a:spcAft>
                <a:spcPts val="0"/>
              </a:spcAft>
            </a:pPr>
            <a:endParaRPr lang="en-GB"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Italië zocht een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lid van een criminele organisatie</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dat tussen maart 2014 en juni 2019 medeplichtig was aan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exploitatie van prostitutie</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onder meer van minderjarigen </a:t>
            </a:r>
          </a:p>
          <a:p>
            <a:pPr marL="342900" indent="-342900">
              <a:spcAft>
                <a:spcPts val="0"/>
              </a:spcAft>
              <a:buFont typeface="Arial" panose="020B0604020202020204" pitchFamily="34" charset="0"/>
              <a:buChar char="•"/>
            </a:pPr>
            <a:endParaRPr lang="en-GB"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In 2020 werd de betrokkene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in de auto aangehouden</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in Ierland, maar toen was niet bekend dat deze persoon voor dergelijke ernstige strafbare feiten werd gezocht in Italië</a:t>
            </a:r>
          </a:p>
          <a:p>
            <a:pPr marL="342900" indent="-342900">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Op 29 juni 2021 nam Italië een SIS-signalering op en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nog op dezelfde dag werd de betrokkene aangehouden</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in </a:t>
            </a:r>
            <a:r>
              <a:rPr lang="nl-NL" sz="2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Ierland</a:t>
            </a:r>
            <a:endPar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p:txBody>
      </p:sp>
      <p:sp>
        <p:nvSpPr>
          <p:cNvPr id="4" name="Rectangle 3"/>
          <p:cNvSpPr/>
          <p:nvPr/>
        </p:nvSpPr>
        <p:spPr>
          <a:xfrm>
            <a:off x="890461" y="1002487"/>
            <a:ext cx="5339732" cy="584775"/>
          </a:xfrm>
          <a:prstGeom prst="rect">
            <a:avLst/>
          </a:prstGeom>
        </p:spPr>
        <p:txBody>
          <a:bodyPr wrap="none">
            <a:spAutoFit/>
          </a:bodyPr>
          <a:lstStyle/>
          <a:p>
            <a:r>
              <a:rPr lang="nl-NL" sz="3200" b="1" dirty="0">
                <a:solidFill>
                  <a:srgbClr val="1E325C"/>
                </a:solidFill>
                <a:latin typeface="EC Square Sans Pro" panose="020B0506040000020004" pitchFamily="34" charset="0"/>
              </a:rPr>
              <a:t>Hoe werkt dit in de praktijk?</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1800" y="-1181100"/>
            <a:ext cx="5562600" cy="5562600"/>
          </a:xfrm>
          <a:prstGeom prst="rect">
            <a:avLst/>
          </a:prstGeom>
        </p:spPr>
      </p:pic>
    </p:spTree>
    <p:extLst>
      <p:ext uri="{BB962C8B-B14F-4D97-AF65-F5344CB8AC3E}">
        <p14:creationId xmlns:p14="http://schemas.microsoft.com/office/powerpoint/2010/main" val="1780395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943" y="512151"/>
            <a:ext cx="7871065" cy="646331"/>
          </a:xfrm>
          <a:prstGeom prst="rect">
            <a:avLst/>
          </a:prstGeom>
        </p:spPr>
        <p:txBody>
          <a:bodyPr wrap="none">
            <a:spAutoFit/>
          </a:bodyPr>
          <a:lstStyle/>
          <a:p>
            <a:r>
              <a:rPr lang="nl-NL" sz="3600">
                <a:solidFill>
                  <a:srgbClr val="1E325C"/>
                </a:solidFill>
                <a:latin typeface="EC Square Sans Pro Medium" panose="020B0500000000020004" pitchFamily="34" charset="0"/>
              </a:rPr>
              <a:t>Controles aan de buitengrenzen verscherpen</a:t>
            </a:r>
          </a:p>
        </p:txBody>
      </p:sp>
      <p:sp>
        <p:nvSpPr>
          <p:cNvPr id="3" name="Rectangle 2"/>
          <p:cNvSpPr/>
          <p:nvPr/>
        </p:nvSpPr>
        <p:spPr>
          <a:xfrm>
            <a:off x="973504" y="1420258"/>
            <a:ext cx="9759151" cy="461665"/>
          </a:xfrm>
          <a:prstGeom prst="rect">
            <a:avLst/>
          </a:prstGeom>
        </p:spPr>
        <p:txBody>
          <a:bodyPr wrap="square">
            <a:spAutoFit/>
          </a:bodyPr>
          <a:lstStyle/>
          <a:p>
            <a:r>
              <a:rPr lang="nl-NL" sz="2400" dirty="0" smtClean="0">
                <a:solidFill>
                  <a:srgbClr val="1E325C"/>
                </a:solidFill>
                <a:latin typeface="EC Square Sans Pro" panose="020B0506040000020004" pitchFamily="34" charset="0"/>
              </a:rPr>
              <a:t>Dankzij extra </a:t>
            </a:r>
            <a:r>
              <a:rPr lang="nl-NL" sz="2400" dirty="0">
                <a:solidFill>
                  <a:srgbClr val="1E325C"/>
                </a:solidFill>
                <a:latin typeface="EC Square Sans Pro" panose="020B0506040000020004" pitchFamily="34" charset="0"/>
              </a:rPr>
              <a:t>functies in het Schengeninformatiesysteem: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544" y="481698"/>
            <a:ext cx="633470" cy="633470"/>
          </a:xfrm>
          <a:prstGeom prst="rect">
            <a:avLst/>
          </a:prstGeom>
        </p:spPr>
      </p:pic>
      <p:sp>
        <p:nvSpPr>
          <p:cNvPr id="6" name="Rectangle 5"/>
          <p:cNvSpPr/>
          <p:nvPr/>
        </p:nvSpPr>
        <p:spPr>
          <a:xfrm>
            <a:off x="871905" y="2019388"/>
            <a:ext cx="6396777" cy="1477328"/>
          </a:xfrm>
          <a:prstGeom prst="rect">
            <a:avLst/>
          </a:prstGeom>
          <a:noFill/>
        </p:spPr>
        <p:txBody>
          <a:bodyPr wrap="square">
            <a:spAutoFit/>
          </a:bodyPr>
          <a:lstStyle/>
          <a:p>
            <a:pPr marL="342900" indent="-342900">
              <a:buFont typeface="Arial" panose="020B0604020202020204" pitchFamily="34" charset="0"/>
              <a:buChar char="•"/>
            </a:pPr>
            <a:r>
              <a:rPr lang="nl-NL" dirty="0">
                <a:solidFill>
                  <a:srgbClr val="1E325C"/>
                </a:solidFill>
                <a:latin typeface="EC Square Sans Pro" panose="020B0506040000020004" pitchFamily="34" charset="0"/>
              </a:rPr>
              <a:t>k</a:t>
            </a:r>
            <a:r>
              <a:rPr lang="nl-NL" dirty="0" smtClean="0">
                <a:solidFill>
                  <a:srgbClr val="1E325C"/>
                </a:solidFill>
                <a:latin typeface="EC Square Sans Pro" panose="020B0506040000020004" pitchFamily="34" charset="0"/>
              </a:rPr>
              <a:t>unnen grenswachters </a:t>
            </a:r>
            <a:r>
              <a:rPr lang="nl-NL" b="1" dirty="0" smtClean="0">
                <a:solidFill>
                  <a:srgbClr val="1E325C"/>
                </a:solidFill>
                <a:latin typeface="EC Square Sans Pro" panose="020B0506040000020004" pitchFamily="34" charset="0"/>
              </a:rPr>
              <a:t>onderdanen </a:t>
            </a:r>
            <a:r>
              <a:rPr lang="nl-NL" b="1" dirty="0">
                <a:solidFill>
                  <a:srgbClr val="1E325C"/>
                </a:solidFill>
                <a:latin typeface="EC Square Sans Pro" panose="020B0506040000020004" pitchFamily="34" charset="0"/>
              </a:rPr>
              <a:t>van derde landen</a:t>
            </a:r>
            <a:r>
              <a:rPr lang="nl-NL" dirty="0">
                <a:solidFill>
                  <a:srgbClr val="1E325C"/>
                </a:solidFill>
                <a:latin typeface="EC Square Sans Pro" panose="020B0506040000020004" pitchFamily="34" charset="0"/>
              </a:rPr>
              <a:t> die gesignaleerd zijn </a:t>
            </a:r>
            <a:r>
              <a:rPr lang="nl-NL" b="1" dirty="0">
                <a:solidFill>
                  <a:srgbClr val="1E325C"/>
                </a:solidFill>
                <a:latin typeface="EC Square Sans Pro" panose="020B0506040000020004" pitchFamily="34" charset="0"/>
              </a:rPr>
              <a:t>met het oog op weigering van toegang of verblijf</a:t>
            </a:r>
            <a:r>
              <a:rPr lang="nl-NL" dirty="0">
                <a:solidFill>
                  <a:srgbClr val="1E325C"/>
                </a:solidFill>
                <a:latin typeface="EC Square Sans Pro" panose="020B0506040000020004" pitchFamily="34" charset="0"/>
              </a:rPr>
              <a:t> of </a:t>
            </a:r>
            <a:r>
              <a:rPr lang="nl-NL" b="1" dirty="0">
                <a:solidFill>
                  <a:srgbClr val="1E325C"/>
                </a:solidFill>
                <a:latin typeface="EC Square Sans Pro" panose="020B0506040000020004" pitchFamily="34" charset="0"/>
              </a:rPr>
              <a:t>die een bedreiging vormen voor de </a:t>
            </a:r>
            <a:r>
              <a:rPr lang="nl-NL" b="1" dirty="0" smtClean="0">
                <a:solidFill>
                  <a:srgbClr val="1E325C"/>
                </a:solidFill>
                <a:latin typeface="EC Square Sans Pro" panose="020B0506040000020004" pitchFamily="34" charset="0"/>
              </a:rPr>
              <a:t>veiligheid</a:t>
            </a:r>
            <a:r>
              <a:rPr lang="nl-NL" dirty="0"/>
              <a:t>,</a:t>
            </a:r>
            <a:r>
              <a:rPr lang="nl-NL" dirty="0" smtClean="0">
                <a:solidFill>
                  <a:srgbClr val="1E325C"/>
                </a:solidFill>
                <a:latin typeface="EC Square Sans Pro" panose="020B0506040000020004" pitchFamily="34" charset="0"/>
              </a:rPr>
              <a:t> </a:t>
            </a:r>
            <a:r>
              <a:rPr lang="nl-NL" dirty="0">
                <a:solidFill>
                  <a:srgbClr val="1E325C"/>
                </a:solidFill>
                <a:latin typeface="EC Square Sans Pro" panose="020B0506040000020004" pitchFamily="34" charset="0"/>
              </a:rPr>
              <a:t>sneller herkennen en kunnen eventueel</a:t>
            </a:r>
            <a:r>
              <a:rPr lang="nl-NL" dirty="0">
                <a:solidFill>
                  <a:srgbClr val="FF0000"/>
                </a:solidFill>
                <a:latin typeface="EC Square Sans Pro" panose="020B0506040000020004" pitchFamily="34" charset="0"/>
              </a:rPr>
              <a:t> </a:t>
            </a:r>
            <a:r>
              <a:rPr lang="nl-NL" b="1" dirty="0">
                <a:solidFill>
                  <a:srgbClr val="1E325C"/>
                </a:solidFill>
                <a:latin typeface="EC Square Sans Pro" panose="020B0506040000020004" pitchFamily="34" charset="0"/>
              </a:rPr>
              <a:t>vervalste documenten</a:t>
            </a:r>
            <a:r>
              <a:rPr lang="nl-NL" dirty="0">
                <a:latin typeface="EC Square Sans Pro" panose="020B0506040000020004" pitchFamily="34" charset="0"/>
              </a:rPr>
              <a:t> </a:t>
            </a:r>
            <a:r>
              <a:rPr lang="nl-NL" dirty="0" smtClean="0">
                <a:solidFill>
                  <a:srgbClr val="1E325C"/>
                </a:solidFill>
                <a:latin typeface="EC Square Sans Pro" panose="020B0506040000020004" pitchFamily="34" charset="0"/>
              </a:rPr>
              <a:t>worden opgespoord </a:t>
            </a:r>
            <a:endParaRPr lang="nl-NL" dirty="0">
              <a:latin typeface="EC Square Sans Pro" panose="020B0506040000020004" pitchFamily="34" charset="0"/>
            </a:endParaRPr>
          </a:p>
        </p:txBody>
      </p:sp>
      <p:sp>
        <p:nvSpPr>
          <p:cNvPr id="9" name="Oval 8"/>
          <p:cNvSpPr/>
          <p:nvPr/>
        </p:nvSpPr>
        <p:spPr>
          <a:xfrm>
            <a:off x="-768635" y="3464417"/>
            <a:ext cx="7633074" cy="4357561"/>
          </a:xfrm>
          <a:custGeom>
            <a:avLst/>
            <a:gdLst>
              <a:gd name="connsiteX0" fmla="*/ 0 w 7700790"/>
              <a:gd name="connsiteY0" fmla="*/ 2076680 h 4153359"/>
              <a:gd name="connsiteX1" fmla="*/ 3850395 w 7700790"/>
              <a:gd name="connsiteY1" fmla="*/ 0 h 4153359"/>
              <a:gd name="connsiteX2" fmla="*/ 7700790 w 7700790"/>
              <a:gd name="connsiteY2" fmla="*/ 2076680 h 4153359"/>
              <a:gd name="connsiteX3" fmla="*/ 3850395 w 7700790"/>
              <a:gd name="connsiteY3" fmla="*/ 4153360 h 4153359"/>
              <a:gd name="connsiteX4" fmla="*/ 0 w 7700790"/>
              <a:gd name="connsiteY4" fmla="*/ 2076680 h 4153359"/>
              <a:gd name="connsiteX0" fmla="*/ 0 w 7700790"/>
              <a:gd name="connsiteY0" fmla="*/ 2076680 h 4153360"/>
              <a:gd name="connsiteX1" fmla="*/ 3850395 w 7700790"/>
              <a:gd name="connsiteY1" fmla="*/ 0 h 4153360"/>
              <a:gd name="connsiteX2" fmla="*/ 7700790 w 7700790"/>
              <a:gd name="connsiteY2" fmla="*/ 2076680 h 4153360"/>
              <a:gd name="connsiteX3" fmla="*/ 3850395 w 7700790"/>
              <a:gd name="connsiteY3" fmla="*/ 4153360 h 4153360"/>
              <a:gd name="connsiteX4" fmla="*/ 0 w 7700790"/>
              <a:gd name="connsiteY4" fmla="*/ 2076680 h 4153360"/>
              <a:gd name="connsiteX0" fmla="*/ 0 w 7716710"/>
              <a:gd name="connsiteY0" fmla="*/ 2076680 h 4153360"/>
              <a:gd name="connsiteX1" fmla="*/ 3850395 w 7716710"/>
              <a:gd name="connsiteY1" fmla="*/ 0 h 4153360"/>
              <a:gd name="connsiteX2" fmla="*/ 7700790 w 7716710"/>
              <a:gd name="connsiteY2" fmla="*/ 2076680 h 4153360"/>
              <a:gd name="connsiteX3" fmla="*/ 3850395 w 7716710"/>
              <a:gd name="connsiteY3" fmla="*/ 4153360 h 4153360"/>
              <a:gd name="connsiteX4" fmla="*/ 0 w 7716710"/>
              <a:gd name="connsiteY4" fmla="*/ 2076680 h 4153360"/>
              <a:gd name="connsiteX0" fmla="*/ 18 w 7716985"/>
              <a:gd name="connsiteY0" fmla="*/ 1884474 h 3961154"/>
              <a:gd name="connsiteX1" fmla="*/ 3898539 w 7716985"/>
              <a:gd name="connsiteY1" fmla="*/ 299 h 3961154"/>
              <a:gd name="connsiteX2" fmla="*/ 7700808 w 7716985"/>
              <a:gd name="connsiteY2" fmla="*/ 1884474 h 3961154"/>
              <a:gd name="connsiteX3" fmla="*/ 3850413 w 7716985"/>
              <a:gd name="connsiteY3" fmla="*/ 3961154 h 3961154"/>
              <a:gd name="connsiteX4" fmla="*/ 18 w 7716985"/>
              <a:gd name="connsiteY4" fmla="*/ 1884474 h 3961154"/>
              <a:gd name="connsiteX0" fmla="*/ 18 w 7718156"/>
              <a:gd name="connsiteY0" fmla="*/ 1949670 h 4026350"/>
              <a:gd name="connsiteX1" fmla="*/ 3898539 w 7718156"/>
              <a:gd name="connsiteY1" fmla="*/ 65495 h 4026350"/>
              <a:gd name="connsiteX2" fmla="*/ 7700808 w 7718156"/>
              <a:gd name="connsiteY2" fmla="*/ 1949670 h 4026350"/>
              <a:gd name="connsiteX3" fmla="*/ 3850413 w 7718156"/>
              <a:gd name="connsiteY3" fmla="*/ 4026350 h 4026350"/>
              <a:gd name="connsiteX4" fmla="*/ 18 w 7718156"/>
              <a:gd name="connsiteY4" fmla="*/ 1949670 h 4026350"/>
              <a:gd name="connsiteX0" fmla="*/ 52540 w 7770678"/>
              <a:gd name="connsiteY0" fmla="*/ 1949670 h 4026350"/>
              <a:gd name="connsiteX1" fmla="*/ 3951061 w 7770678"/>
              <a:gd name="connsiteY1" fmla="*/ 65495 h 4026350"/>
              <a:gd name="connsiteX2" fmla="*/ 7753330 w 7770678"/>
              <a:gd name="connsiteY2" fmla="*/ 1949670 h 4026350"/>
              <a:gd name="connsiteX3" fmla="*/ 3902935 w 7770678"/>
              <a:gd name="connsiteY3" fmla="*/ 4026350 h 4026350"/>
              <a:gd name="connsiteX4" fmla="*/ 52540 w 7770678"/>
              <a:gd name="connsiteY4" fmla="*/ 1949670 h 402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0678" h="4026350">
                <a:moveTo>
                  <a:pt x="52540" y="1949670"/>
                </a:moveTo>
                <a:cubicBezTo>
                  <a:pt x="541824" y="687949"/>
                  <a:pt x="2463060" y="258000"/>
                  <a:pt x="3951061" y="65495"/>
                </a:cubicBezTo>
                <a:cubicBezTo>
                  <a:pt x="5439062" y="-127010"/>
                  <a:pt x="8005993" y="-3365"/>
                  <a:pt x="7753330" y="1949670"/>
                </a:cubicBezTo>
                <a:cubicBezTo>
                  <a:pt x="7753330" y="3096589"/>
                  <a:pt x="5186400" y="4026350"/>
                  <a:pt x="3902935" y="4026350"/>
                </a:cubicBezTo>
                <a:cubicBezTo>
                  <a:pt x="2619470" y="4026350"/>
                  <a:pt x="-436744" y="3211391"/>
                  <a:pt x="52540" y="1949670"/>
                </a:cubicBezTo>
                <a:close/>
              </a:path>
            </a:pathLst>
          </a:custGeom>
          <a:blipFill dpi="0" rotWithShape="1">
            <a:blip r:embed="rId3" cstate="print">
              <a:extLst>
                <a:ext uri="{28A0092B-C50C-407E-A947-70E740481C1C}">
                  <a14:useLocalDpi xmlns:a14="http://schemas.microsoft.com/office/drawing/2010/main" val="0"/>
                </a:ext>
              </a:extLst>
            </a:blip>
            <a:srcRect/>
            <a:stretch>
              <a:fillRect l="8674" t="-4417" r="-156" b="78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437707" y="2019388"/>
            <a:ext cx="4544626" cy="923330"/>
          </a:xfrm>
          <a:prstGeom prst="rect">
            <a:avLst/>
          </a:prstGeom>
        </p:spPr>
        <p:txBody>
          <a:bodyPr wrap="square">
            <a:spAutoFit/>
          </a:bodyPr>
          <a:lstStyle/>
          <a:p>
            <a:pPr marL="342900" indent="-342900">
              <a:buFont typeface="Arial" panose="020B0604020202020204" pitchFamily="34" charset="0"/>
              <a:buChar char="•"/>
            </a:pPr>
            <a:r>
              <a:rPr lang="nl-NL" dirty="0">
                <a:solidFill>
                  <a:srgbClr val="1E325C"/>
                </a:solidFill>
                <a:latin typeface="EC Square Sans Pro" panose="020B0506040000020004" pitchFamily="34" charset="0"/>
              </a:rPr>
              <a:t>k</a:t>
            </a:r>
            <a:r>
              <a:rPr lang="nl-NL" dirty="0" smtClean="0">
                <a:solidFill>
                  <a:srgbClr val="1E325C"/>
                </a:solidFill>
                <a:latin typeface="EC Square Sans Pro" panose="020B0506040000020004" pitchFamily="34" charset="0"/>
              </a:rPr>
              <a:t>unnen autoriteiten signaleringen </a:t>
            </a:r>
            <a:r>
              <a:rPr lang="nl-NL" dirty="0">
                <a:solidFill>
                  <a:srgbClr val="1E325C"/>
                </a:solidFill>
                <a:latin typeface="EC Square Sans Pro" panose="020B0506040000020004" pitchFamily="34" charset="0"/>
              </a:rPr>
              <a:t>van </a:t>
            </a:r>
            <a:r>
              <a:rPr lang="nl-NL" b="1" dirty="0">
                <a:solidFill>
                  <a:srgbClr val="1E325C"/>
                </a:solidFill>
                <a:latin typeface="EC Square Sans Pro" panose="020B0506040000020004" pitchFamily="34" charset="0"/>
              </a:rPr>
              <a:t>wegens een strafbaar feit gezochte of verdachte</a:t>
            </a:r>
            <a:r>
              <a:rPr lang="nl-NL" dirty="0">
                <a:solidFill>
                  <a:srgbClr val="1E325C"/>
                </a:solidFill>
                <a:latin typeface="EC Square Sans Pro" panose="020B0506040000020004" pitchFamily="34" charset="0"/>
              </a:rPr>
              <a:t> </a:t>
            </a:r>
            <a:r>
              <a:rPr lang="nl-NL" b="1" dirty="0">
                <a:solidFill>
                  <a:srgbClr val="1E325C"/>
                </a:solidFill>
                <a:latin typeface="EC Square Sans Pro" panose="020B0506040000020004" pitchFamily="34" charset="0"/>
              </a:rPr>
              <a:t>EU-onderdanen</a:t>
            </a:r>
            <a:r>
              <a:rPr lang="nl-NL" dirty="0">
                <a:solidFill>
                  <a:srgbClr val="1E325C"/>
                </a:solidFill>
                <a:latin typeface="EC Square Sans Pro" panose="020B0506040000020004" pitchFamily="34" charset="0"/>
              </a:rPr>
              <a:t> matchen</a:t>
            </a:r>
            <a:r>
              <a:rPr lang="nl-NL" b="1" dirty="0">
                <a:solidFill>
                  <a:srgbClr val="1E325C"/>
                </a:solidFill>
                <a:latin typeface="EC Square Sans Pro" panose="020B0506040000020004" pitchFamily="34" charset="0"/>
              </a:rPr>
              <a:t> </a:t>
            </a:r>
          </a:p>
        </p:txBody>
      </p:sp>
    </p:spTree>
    <p:extLst>
      <p:ext uri="{BB962C8B-B14F-4D97-AF65-F5344CB8AC3E}">
        <p14:creationId xmlns:p14="http://schemas.microsoft.com/office/powerpoint/2010/main" val="31612834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584" y="922127"/>
            <a:ext cx="5991127" cy="646331"/>
          </a:xfrm>
          <a:prstGeom prst="rect">
            <a:avLst/>
          </a:prstGeom>
          <a:noFill/>
        </p:spPr>
        <p:txBody>
          <a:bodyPr wrap="none" rtlCol="0">
            <a:spAutoFit/>
          </a:bodyPr>
          <a:lstStyle/>
          <a:p>
            <a:r>
              <a:rPr lang="nl-NL" sz="3600" b="1" dirty="0">
                <a:solidFill>
                  <a:srgbClr val="1E325C"/>
                </a:solidFill>
                <a:latin typeface="EC Square Sans Pro" panose="020B0506040000020004" pitchFamily="34" charset="0"/>
              </a:rPr>
              <a:t>Hoe werkt dit in de praktijk?</a:t>
            </a:r>
          </a:p>
        </p:txBody>
      </p:sp>
      <p:sp>
        <p:nvSpPr>
          <p:cNvPr id="4" name="Rectangle 3"/>
          <p:cNvSpPr/>
          <p:nvPr/>
        </p:nvSpPr>
        <p:spPr>
          <a:xfrm>
            <a:off x="597462" y="1764538"/>
            <a:ext cx="11173827" cy="4462760"/>
          </a:xfrm>
          <a:prstGeom prst="rect">
            <a:avLst/>
          </a:prstGeom>
        </p:spPr>
        <p:txBody>
          <a:bodyPr wrap="square">
            <a:spAutoFit/>
          </a:bodyPr>
          <a:lstStyle/>
          <a:p>
            <a:pPr algn="just">
              <a:spcAft>
                <a:spcPts val="0"/>
              </a:spcAft>
            </a:pPr>
            <a:r>
              <a:rPr lang="nl-NL" sz="24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Een wegens diefstal gezochte persoon aangehouden dankzij het SIS</a:t>
            </a:r>
          </a:p>
          <a:p>
            <a:pPr algn="just">
              <a:spcAft>
                <a:spcPts val="0"/>
              </a:spcAft>
            </a:pPr>
            <a:endParaRPr lang="en-GB" sz="24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Een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persoon zonder identiteitsbewijs kwam samen met migranten aan op </a:t>
            </a:r>
            <a:r>
              <a:rPr lang="nl-NL" sz="2400" b="1" dirty="0" err="1">
                <a:solidFill>
                  <a:srgbClr val="1E325C"/>
                </a:solidFill>
                <a:latin typeface="EC Square Sans Pro" panose="020B0506040000020004" pitchFamily="34" charset="0"/>
                <a:ea typeface="Calibri" panose="020F0502020204030204" pitchFamily="34" charset="0"/>
                <a:cs typeface="Calibri" panose="020F0502020204030204" pitchFamily="34" charset="0"/>
              </a:rPr>
              <a:t>Lampedusa</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p>
          <a:p>
            <a:pPr algn="just">
              <a:spcAft>
                <a:spcPts val="0"/>
              </a:spcAft>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Via een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controle in het SIS aan de hand van de vingerafdrukken van de betrokkene</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(met de zogenaamde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SIS-AFIS-functie</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zagen </a:t>
            </a:r>
            <a:r>
              <a:rPr lang="nl-NL" sz="24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de autoriteiten dat de </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bevoegde gerechtelijke autoriteiten van Duitsland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een Europees </a:t>
            </a:r>
            <a:r>
              <a:rPr lang="nl-NL" sz="2400" b="1"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aanhoudingsbevel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wegens diefstal hadden uitgevaardigd tegen die persoon, maar onder een andere naam</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De </a:t>
            </a:r>
            <a:r>
              <a:rPr lang="nl-NL" sz="24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voortvluchtige werd aangehouden</a:t>
            </a:r>
            <a:r>
              <a:rPr lang="nl-NL" sz="24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ten behoeve van overlevering aan de bevoegde Duitse gerechtelijke autoriteiten.</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9543"/>
          <a:stretch/>
        </p:blipFill>
        <p:spPr>
          <a:xfrm>
            <a:off x="8613462" y="-473298"/>
            <a:ext cx="5562600" cy="2806700"/>
          </a:xfrm>
          <a:prstGeom prst="rect">
            <a:avLst/>
          </a:prstGeom>
        </p:spPr>
      </p:pic>
    </p:spTree>
    <p:extLst>
      <p:ext uri="{BB962C8B-B14F-4D97-AF65-F5344CB8AC3E}">
        <p14:creationId xmlns:p14="http://schemas.microsoft.com/office/powerpoint/2010/main" val="4222976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2780" y="716686"/>
            <a:ext cx="5127494" cy="646331"/>
          </a:xfrm>
          <a:prstGeom prst="rect">
            <a:avLst/>
          </a:prstGeom>
        </p:spPr>
        <p:txBody>
          <a:bodyPr wrap="none">
            <a:spAutoFit/>
          </a:bodyPr>
          <a:lstStyle/>
          <a:p>
            <a:r>
              <a:rPr lang="nl-NL" sz="3600">
                <a:solidFill>
                  <a:srgbClr val="1E325C"/>
                </a:solidFill>
                <a:latin typeface="EC Square Sans Pro Medium" panose="020B0500000000020004" pitchFamily="34" charset="0"/>
              </a:rPr>
              <a:t>Rechten van het individu waarborgen</a:t>
            </a:r>
          </a:p>
        </p:txBody>
      </p:sp>
      <p:sp>
        <p:nvSpPr>
          <p:cNvPr id="3" name="Rectangle 2"/>
          <p:cNvSpPr/>
          <p:nvPr/>
        </p:nvSpPr>
        <p:spPr>
          <a:xfrm>
            <a:off x="4020920" y="1632786"/>
            <a:ext cx="7772400" cy="4416594"/>
          </a:xfrm>
          <a:prstGeom prst="rect">
            <a:avLst/>
          </a:prstGeom>
        </p:spPr>
        <p:txBody>
          <a:bodyPr wrap="square">
            <a:spAutoFit/>
          </a:bodyPr>
          <a:lstStyle/>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Recht van het individu om </a:t>
            </a:r>
            <a:r>
              <a:rPr lang="nl-NL" sz="2000" b="1" dirty="0">
                <a:solidFill>
                  <a:srgbClr val="1E325C"/>
                </a:solidFill>
                <a:latin typeface="EC Square Sans Pro" panose="020B0506040000020004" pitchFamily="34" charset="0"/>
              </a:rPr>
              <a:t>zijn in het systeem opgeslagen gegevens in te zien, te laten rectificeren of te laten verwijderen</a:t>
            </a:r>
          </a:p>
          <a:p>
            <a:endParaRPr lang="en-US" sz="105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Recht van het individu op </a:t>
            </a:r>
            <a:r>
              <a:rPr lang="nl-NL" sz="2000" b="1" dirty="0">
                <a:solidFill>
                  <a:srgbClr val="1E325C"/>
                </a:solidFill>
                <a:latin typeface="EC Square Sans Pro" panose="020B0506040000020004" pitchFamily="34" charset="0"/>
              </a:rPr>
              <a:t>informatie over zijn terugkeersignalering of zijn signalering met het oog op weigering van toegang en verblijf</a:t>
            </a:r>
          </a:p>
          <a:p>
            <a:endParaRPr lang="en-US" sz="105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Recht van het individu om voor de bevoegde instanties (waaronder de rechter) een </a:t>
            </a:r>
            <a:r>
              <a:rPr lang="nl-NL" sz="2000" b="1" dirty="0">
                <a:solidFill>
                  <a:srgbClr val="1E325C"/>
                </a:solidFill>
                <a:latin typeface="EC Square Sans Pro" panose="020B0506040000020004" pitchFamily="34" charset="0"/>
              </a:rPr>
              <a:t>gerechtelijke procedure</a:t>
            </a:r>
            <a:r>
              <a:rPr lang="nl-NL" sz="2000" dirty="0">
                <a:solidFill>
                  <a:srgbClr val="1E325C"/>
                </a:solidFill>
                <a:latin typeface="EC Square Sans Pro" panose="020B0506040000020004" pitchFamily="34" charset="0"/>
              </a:rPr>
              <a:t> in te stellen om zijn gegevens in te zien, te laten rectificeren of te laten wissen of om </a:t>
            </a:r>
            <a:r>
              <a:rPr lang="nl-NL" sz="2000" b="1" dirty="0">
                <a:solidFill>
                  <a:srgbClr val="1E325C"/>
                </a:solidFill>
                <a:latin typeface="EC Square Sans Pro" panose="020B0506040000020004" pitchFamily="34" charset="0"/>
              </a:rPr>
              <a:t>schadevergoeding</a:t>
            </a:r>
            <a:r>
              <a:rPr lang="nl-NL" sz="2000" dirty="0">
                <a:solidFill>
                  <a:srgbClr val="1E325C"/>
                </a:solidFill>
                <a:latin typeface="EC Square Sans Pro" panose="020B0506040000020004" pitchFamily="34" charset="0"/>
              </a:rPr>
              <a:t> te ontvangen voor schade als gevolg van onrechtmatige gegevensverwerking in </a:t>
            </a:r>
            <a:r>
              <a:rPr lang="nl-NL" sz="2000" dirty="0" smtClean="0">
                <a:solidFill>
                  <a:srgbClr val="1E325C"/>
                </a:solidFill>
                <a:latin typeface="EC Square Sans Pro" panose="020B0506040000020004" pitchFamily="34" charset="0"/>
              </a:rPr>
              <a:t>om het even welke lidstaat</a:t>
            </a:r>
          </a:p>
          <a:p>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b="1" i="1" dirty="0">
                <a:solidFill>
                  <a:srgbClr val="1E325C"/>
                </a:solidFill>
                <a:latin typeface="EC Square Sans Pro" panose="020B0506040000020004" pitchFamily="34" charset="0"/>
                <a:hlinkClick r:id="rId2"/>
              </a:rPr>
              <a:t>Gids voor de uitoefening van het recht van toegang</a:t>
            </a:r>
          </a:p>
        </p:txBody>
      </p:sp>
      <p:sp>
        <p:nvSpPr>
          <p:cNvPr id="4" name="Oval 3"/>
          <p:cNvSpPr/>
          <p:nvPr/>
        </p:nvSpPr>
        <p:spPr>
          <a:xfrm>
            <a:off x="-849986" y="888789"/>
            <a:ext cx="4435399" cy="6914803"/>
          </a:xfrm>
          <a:custGeom>
            <a:avLst/>
            <a:gdLst>
              <a:gd name="connsiteX0" fmla="*/ 0 w 4848727"/>
              <a:gd name="connsiteY0" fmla="*/ 3050005 h 6100010"/>
              <a:gd name="connsiteX1" fmla="*/ 2424364 w 4848727"/>
              <a:gd name="connsiteY1" fmla="*/ 0 h 6100010"/>
              <a:gd name="connsiteX2" fmla="*/ 4848728 w 4848727"/>
              <a:gd name="connsiteY2" fmla="*/ 3050005 h 6100010"/>
              <a:gd name="connsiteX3" fmla="*/ 2424364 w 4848727"/>
              <a:gd name="connsiteY3" fmla="*/ 6100010 h 6100010"/>
              <a:gd name="connsiteX4" fmla="*/ 0 w 4848727"/>
              <a:gd name="connsiteY4" fmla="*/ 3050005 h 6100010"/>
              <a:gd name="connsiteX0" fmla="*/ 0 w 4848728"/>
              <a:gd name="connsiteY0" fmla="*/ 3050005 h 6100010"/>
              <a:gd name="connsiteX1" fmla="*/ 2424364 w 4848728"/>
              <a:gd name="connsiteY1" fmla="*/ 0 h 6100010"/>
              <a:gd name="connsiteX2" fmla="*/ 4848728 w 4848728"/>
              <a:gd name="connsiteY2" fmla="*/ 3050005 h 6100010"/>
              <a:gd name="connsiteX3" fmla="*/ 2424364 w 4848728"/>
              <a:gd name="connsiteY3" fmla="*/ 6100010 h 6100010"/>
              <a:gd name="connsiteX4" fmla="*/ 0 w 4848728"/>
              <a:gd name="connsiteY4" fmla="*/ 3050005 h 6100010"/>
              <a:gd name="connsiteX0" fmla="*/ 0 w 4716380"/>
              <a:gd name="connsiteY0" fmla="*/ 3051013 h 6102249"/>
              <a:gd name="connsiteX1" fmla="*/ 2424364 w 4716380"/>
              <a:gd name="connsiteY1" fmla="*/ 1008 h 6102249"/>
              <a:gd name="connsiteX2" fmla="*/ 4716380 w 4716380"/>
              <a:gd name="connsiteY2" fmla="*/ 3315707 h 6102249"/>
              <a:gd name="connsiteX3" fmla="*/ 2424364 w 4716380"/>
              <a:gd name="connsiteY3" fmla="*/ 6101018 h 6102249"/>
              <a:gd name="connsiteX4" fmla="*/ 0 w 4716380"/>
              <a:gd name="connsiteY4" fmla="*/ 3051013 h 6102249"/>
              <a:gd name="connsiteX0" fmla="*/ 0 w 4716380"/>
              <a:gd name="connsiteY0" fmla="*/ 3051013 h 6102249"/>
              <a:gd name="connsiteX1" fmla="*/ 2424364 w 4716380"/>
              <a:gd name="connsiteY1" fmla="*/ 1008 h 6102249"/>
              <a:gd name="connsiteX2" fmla="*/ 4716380 w 4716380"/>
              <a:gd name="connsiteY2" fmla="*/ 3315707 h 6102249"/>
              <a:gd name="connsiteX3" fmla="*/ 2424364 w 4716380"/>
              <a:gd name="connsiteY3" fmla="*/ 6101018 h 6102249"/>
              <a:gd name="connsiteX4" fmla="*/ 0 w 4716380"/>
              <a:gd name="connsiteY4" fmla="*/ 3051013 h 6102249"/>
              <a:gd name="connsiteX0" fmla="*/ 0 w 4716380"/>
              <a:gd name="connsiteY0" fmla="*/ 3051013 h 6103809"/>
              <a:gd name="connsiteX1" fmla="*/ 2424364 w 4716380"/>
              <a:gd name="connsiteY1" fmla="*/ 1008 h 6103809"/>
              <a:gd name="connsiteX2" fmla="*/ 4716380 w 4716380"/>
              <a:gd name="connsiteY2" fmla="*/ 3315707 h 6103809"/>
              <a:gd name="connsiteX3" fmla="*/ 2424364 w 4716380"/>
              <a:gd name="connsiteY3" fmla="*/ 6101018 h 6103809"/>
              <a:gd name="connsiteX4" fmla="*/ 0 w 4716380"/>
              <a:gd name="connsiteY4" fmla="*/ 3051013 h 6103809"/>
              <a:gd name="connsiteX0" fmla="*/ 0 w 4716380"/>
              <a:gd name="connsiteY0" fmla="*/ 3053190 h 6105986"/>
              <a:gd name="connsiteX1" fmla="*/ 2424364 w 4716380"/>
              <a:gd name="connsiteY1" fmla="*/ 3185 h 6105986"/>
              <a:gd name="connsiteX2" fmla="*/ 4716380 w 4716380"/>
              <a:gd name="connsiteY2" fmla="*/ 3317884 h 6105986"/>
              <a:gd name="connsiteX3" fmla="*/ 2424364 w 4716380"/>
              <a:gd name="connsiteY3" fmla="*/ 6103195 h 6105986"/>
              <a:gd name="connsiteX4" fmla="*/ 0 w 4716380"/>
              <a:gd name="connsiteY4" fmla="*/ 3053190 h 6105986"/>
              <a:gd name="connsiteX0" fmla="*/ 6756 w 4723136"/>
              <a:gd name="connsiteY0" fmla="*/ 3196487 h 6249283"/>
              <a:gd name="connsiteX1" fmla="*/ 1961889 w 4723136"/>
              <a:gd name="connsiteY1" fmla="*/ 2103 h 6249283"/>
              <a:gd name="connsiteX2" fmla="*/ 4723136 w 4723136"/>
              <a:gd name="connsiteY2" fmla="*/ 3461181 h 6249283"/>
              <a:gd name="connsiteX3" fmla="*/ 2431120 w 4723136"/>
              <a:gd name="connsiteY3" fmla="*/ 6246492 h 6249283"/>
              <a:gd name="connsiteX4" fmla="*/ 6756 w 4723136"/>
              <a:gd name="connsiteY4" fmla="*/ 3196487 h 6249283"/>
              <a:gd name="connsiteX0" fmla="*/ 6756 w 4723136"/>
              <a:gd name="connsiteY0" fmla="*/ 3196487 h 6279975"/>
              <a:gd name="connsiteX1" fmla="*/ 1961889 w 4723136"/>
              <a:gd name="connsiteY1" fmla="*/ 2103 h 6279975"/>
              <a:gd name="connsiteX2" fmla="*/ 4723136 w 4723136"/>
              <a:gd name="connsiteY2" fmla="*/ 3461181 h 6279975"/>
              <a:gd name="connsiteX3" fmla="*/ 2431120 w 4723136"/>
              <a:gd name="connsiteY3" fmla="*/ 6246492 h 6279975"/>
              <a:gd name="connsiteX4" fmla="*/ 6756 w 4723136"/>
              <a:gd name="connsiteY4" fmla="*/ 3196487 h 6279975"/>
              <a:gd name="connsiteX0" fmla="*/ 3530 w 4768037"/>
              <a:gd name="connsiteY0" fmla="*/ 3229476 h 6281311"/>
              <a:gd name="connsiteX1" fmla="*/ 1958663 w 4768037"/>
              <a:gd name="connsiteY1" fmla="*/ 35092 h 6281311"/>
              <a:gd name="connsiteX2" fmla="*/ 4768037 w 4768037"/>
              <a:gd name="connsiteY2" fmla="*/ 2796338 h 6281311"/>
              <a:gd name="connsiteX3" fmla="*/ 2427894 w 4768037"/>
              <a:gd name="connsiteY3" fmla="*/ 6279481 h 6281311"/>
              <a:gd name="connsiteX4" fmla="*/ 3530 w 4768037"/>
              <a:gd name="connsiteY4" fmla="*/ 3229476 h 6281311"/>
              <a:gd name="connsiteX0" fmla="*/ 4927 w 4324266"/>
              <a:gd name="connsiteY0" fmla="*/ 4796131 h 6445019"/>
              <a:gd name="connsiteX1" fmla="*/ 1514892 w 4324266"/>
              <a:gd name="connsiteY1" fmla="*/ 133894 h 6445019"/>
              <a:gd name="connsiteX2" fmla="*/ 4324266 w 4324266"/>
              <a:gd name="connsiteY2" fmla="*/ 2895140 h 6445019"/>
              <a:gd name="connsiteX3" fmla="*/ 1984123 w 4324266"/>
              <a:gd name="connsiteY3" fmla="*/ 6378283 h 6445019"/>
              <a:gd name="connsiteX4" fmla="*/ 4927 w 4324266"/>
              <a:gd name="connsiteY4" fmla="*/ 4796131 h 6445019"/>
              <a:gd name="connsiteX0" fmla="*/ 116060 w 4435399"/>
              <a:gd name="connsiteY0" fmla="*/ 4796131 h 6914803"/>
              <a:gd name="connsiteX1" fmla="*/ 1626025 w 4435399"/>
              <a:gd name="connsiteY1" fmla="*/ 133894 h 6914803"/>
              <a:gd name="connsiteX2" fmla="*/ 4435399 w 4435399"/>
              <a:gd name="connsiteY2" fmla="*/ 2895140 h 6914803"/>
              <a:gd name="connsiteX3" fmla="*/ 2095256 w 4435399"/>
              <a:gd name="connsiteY3" fmla="*/ 6378283 h 6914803"/>
              <a:gd name="connsiteX4" fmla="*/ 116060 w 4435399"/>
              <a:gd name="connsiteY4" fmla="*/ 4796131 h 6914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5399" h="6914803">
                <a:moveTo>
                  <a:pt x="116060" y="4796131"/>
                </a:moveTo>
                <a:cubicBezTo>
                  <a:pt x="-395282" y="1577684"/>
                  <a:pt x="906135" y="450726"/>
                  <a:pt x="1626025" y="133894"/>
                </a:cubicBezTo>
                <a:cubicBezTo>
                  <a:pt x="2345915" y="-182938"/>
                  <a:pt x="4375241" y="-172963"/>
                  <a:pt x="4435399" y="2895140"/>
                </a:cubicBezTo>
                <a:cubicBezTo>
                  <a:pt x="4375241" y="5265411"/>
                  <a:pt x="2815146" y="6061451"/>
                  <a:pt x="2095256" y="6378283"/>
                </a:cubicBezTo>
                <a:cubicBezTo>
                  <a:pt x="1375366" y="6695115"/>
                  <a:pt x="627402" y="8014578"/>
                  <a:pt x="116060" y="4796131"/>
                </a:cubicBezTo>
                <a:close/>
              </a:path>
            </a:pathLst>
          </a:custGeom>
          <a:blipFill dpi="0" rotWithShape="1">
            <a:blip r:embed="rId3" cstate="print">
              <a:extLst>
                <a:ext uri="{28A0092B-C50C-407E-A947-70E740481C1C}">
                  <a14:useLocalDpi xmlns:a14="http://schemas.microsoft.com/office/drawing/2010/main" val="0"/>
                </a:ext>
              </a:extLst>
            </a:blip>
            <a:srcRect/>
            <a:stretch>
              <a:fillRect l="-1115" t="1" r="-82735" b="1318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6879" y="669244"/>
            <a:ext cx="870284" cy="761498"/>
          </a:xfrm>
          <a:prstGeom prst="rect">
            <a:avLst/>
          </a:prstGeom>
        </p:spPr>
      </p:pic>
    </p:spTree>
    <p:extLst>
      <p:ext uri="{BB962C8B-B14F-4D97-AF65-F5344CB8AC3E}">
        <p14:creationId xmlns:p14="http://schemas.microsoft.com/office/powerpoint/2010/main" val="83479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6460958" y="-806116"/>
            <a:ext cx="6063916" cy="2827421"/>
          </a:xfrm>
          <a:prstGeom prst="ellipse">
            <a:avLst/>
          </a:prstGeom>
          <a:solidFill>
            <a:srgbClr val="1E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680598" y="465039"/>
            <a:ext cx="2884123" cy="646331"/>
          </a:xfrm>
          <a:prstGeom prst="rect">
            <a:avLst/>
          </a:prstGeom>
        </p:spPr>
        <p:txBody>
          <a:bodyPr wrap="none">
            <a:spAutoFit/>
          </a:bodyPr>
          <a:lstStyle/>
          <a:p>
            <a:r>
              <a:rPr lang="nl-NL" sz="3600">
                <a:solidFill>
                  <a:schemeClr val="bg1"/>
                </a:solidFill>
                <a:latin typeface="EC Square Sans Pro Medium" panose="020B0500000000020004" pitchFamily="34" charset="0"/>
              </a:rPr>
              <a:t>Blijf op de hoogte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008" y="3386848"/>
            <a:ext cx="684199" cy="750146"/>
          </a:xfrm>
          <a:prstGeom prst="rect">
            <a:avLst/>
          </a:prstGeom>
        </p:spPr>
      </p:pic>
      <p:sp>
        <p:nvSpPr>
          <p:cNvPr id="4" name="Rectangle 3"/>
          <p:cNvSpPr/>
          <p:nvPr/>
        </p:nvSpPr>
        <p:spPr>
          <a:xfrm>
            <a:off x="1927790" y="3531491"/>
            <a:ext cx="1439818" cy="338554"/>
          </a:xfrm>
          <a:prstGeom prst="rect">
            <a:avLst/>
          </a:prstGeom>
        </p:spPr>
        <p:txBody>
          <a:bodyPr wrap="none">
            <a:spAutoFit/>
          </a:bodyPr>
          <a:lstStyle/>
          <a:p>
            <a:r>
              <a:rPr lang="nl-NL" sz="1600">
                <a:hlinkClick r:id="rId3"/>
              </a:rPr>
              <a:t>ec.europa.eu/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9008" y="4283539"/>
            <a:ext cx="684199" cy="750146"/>
          </a:xfrm>
          <a:prstGeom prst="rect">
            <a:avLst/>
          </a:prstGeom>
        </p:spPr>
      </p:pic>
      <p:sp>
        <p:nvSpPr>
          <p:cNvPr id="6" name="Rectangle 5"/>
          <p:cNvSpPr/>
          <p:nvPr/>
        </p:nvSpPr>
        <p:spPr>
          <a:xfrm>
            <a:off x="1927790" y="4489335"/>
            <a:ext cx="1165704" cy="338554"/>
          </a:xfrm>
          <a:prstGeom prst="rect">
            <a:avLst/>
          </a:prstGeom>
        </p:spPr>
        <p:txBody>
          <a:bodyPr wrap="none">
            <a:spAutoFit/>
          </a:bodyPr>
          <a:lstStyle/>
          <a:p>
            <a:r>
              <a:rPr lang="nl-NL" sz="1600">
                <a:hlinkClick r:id="rId4"/>
              </a:rPr>
              <a:t>europa.eu/</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438" y="2998352"/>
            <a:ext cx="640631" cy="702230"/>
          </a:xfrm>
          <a:prstGeom prst="rect">
            <a:avLst/>
          </a:prstGeom>
        </p:spPr>
      </p:pic>
      <p:sp>
        <p:nvSpPr>
          <p:cNvPr id="8" name="Rectangle 7"/>
          <p:cNvSpPr/>
          <p:nvPr/>
        </p:nvSpPr>
        <p:spPr>
          <a:xfrm>
            <a:off x="5140220" y="3146663"/>
            <a:ext cx="2169438" cy="584775"/>
          </a:xfrm>
          <a:prstGeom prst="rect">
            <a:avLst/>
          </a:prstGeom>
        </p:spPr>
        <p:txBody>
          <a:bodyPr wrap="square">
            <a:spAutoFit/>
          </a:bodyPr>
          <a:lstStyle/>
          <a:p>
            <a:r>
              <a:rPr lang="nl-NL" sz="1600">
                <a:hlinkClick r:id="rId6"/>
              </a:rPr>
              <a:t>@EU_Commission</a:t>
            </a:r>
          </a:p>
          <a:p>
            <a:r>
              <a:rPr lang="nl-NL" sz="1600">
                <a:hlinkClick r:id="rId7"/>
              </a:rPr>
              <a:t>@EUHomeAffairs </a:t>
            </a:r>
          </a:p>
        </p:txBody>
      </p:sp>
      <p:sp>
        <p:nvSpPr>
          <p:cNvPr id="9" name="Rectangle 8"/>
          <p:cNvSpPr/>
          <p:nvPr/>
        </p:nvSpPr>
        <p:spPr>
          <a:xfrm>
            <a:off x="5152251" y="4758778"/>
            <a:ext cx="2487801" cy="338554"/>
          </a:xfrm>
          <a:prstGeom prst="rect">
            <a:avLst/>
          </a:prstGeom>
        </p:spPr>
        <p:txBody>
          <a:bodyPr wrap="square">
            <a:spAutoFit/>
          </a:bodyPr>
          <a:lstStyle/>
          <a:p>
            <a:r>
              <a:rPr lang="nl-NL" sz="1600">
                <a:hlinkClick r:id="rId8"/>
              </a:rPr>
              <a:t>@EuropeanCommission </a:t>
            </a: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13669" y="4586413"/>
            <a:ext cx="620230" cy="681506"/>
          </a:xfrm>
          <a:prstGeom prst="rect">
            <a:avLst/>
          </a:prstGeom>
        </p:spPr>
      </p:pic>
      <p:sp>
        <p:nvSpPr>
          <p:cNvPr id="11" name="Rectangle 10"/>
          <p:cNvSpPr/>
          <p:nvPr/>
        </p:nvSpPr>
        <p:spPr>
          <a:xfrm>
            <a:off x="8990327" y="4290043"/>
            <a:ext cx="2271233" cy="338554"/>
          </a:xfrm>
          <a:prstGeom prst="rect">
            <a:avLst/>
          </a:prstGeom>
        </p:spPr>
        <p:txBody>
          <a:bodyPr wrap="square">
            <a:spAutoFit/>
          </a:bodyPr>
          <a:lstStyle/>
          <a:p>
            <a:r>
              <a:rPr lang="nl-NL" sz="1600">
                <a:hlinkClick r:id="rId10"/>
              </a:rPr>
              <a:t>Europese Commissie</a:t>
            </a:r>
          </a:p>
        </p:txBody>
      </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51745" y="4119669"/>
            <a:ext cx="620230" cy="681506"/>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181645" y="3333645"/>
            <a:ext cx="568985" cy="623695"/>
          </a:xfrm>
          <a:prstGeom prst="rect">
            <a:avLst/>
          </a:prstGeom>
        </p:spPr>
      </p:pic>
      <p:sp>
        <p:nvSpPr>
          <p:cNvPr id="15" name="Rectangle 14">
            <a:hlinkClick r:id="rId13"/>
          </p:cNvPr>
          <p:cNvSpPr/>
          <p:nvPr/>
        </p:nvSpPr>
        <p:spPr>
          <a:xfrm>
            <a:off x="8935694" y="3471215"/>
            <a:ext cx="2465740" cy="338554"/>
          </a:xfrm>
          <a:prstGeom prst="rect">
            <a:avLst/>
          </a:prstGeom>
        </p:spPr>
        <p:txBody>
          <a:bodyPr wrap="none">
            <a:spAutoFit/>
          </a:bodyPr>
          <a:lstStyle/>
          <a:p>
            <a:r>
              <a:rPr lang="nl-NL" sz="1600">
                <a:hlinkClick r:id="rId13"/>
              </a:rPr>
              <a:t>@EuropeanCommission</a:t>
            </a:r>
          </a:p>
        </p:txBody>
      </p:sp>
      <p:sp>
        <p:nvSpPr>
          <p:cNvPr id="16" name="Rectangle 15"/>
          <p:cNvSpPr/>
          <p:nvPr/>
        </p:nvSpPr>
        <p:spPr>
          <a:xfrm>
            <a:off x="5151240" y="3889837"/>
            <a:ext cx="2025415" cy="584775"/>
          </a:xfrm>
          <a:prstGeom prst="rect">
            <a:avLst/>
          </a:prstGeom>
        </p:spPr>
        <p:txBody>
          <a:bodyPr wrap="square">
            <a:spAutoFit/>
          </a:bodyPr>
          <a:lstStyle/>
          <a:p>
            <a:r>
              <a:rPr lang="nl-NL" sz="1600">
                <a:hlinkClick r:id="rId14"/>
              </a:rPr>
              <a:t>EU Tube</a:t>
            </a:r>
          </a:p>
          <a:p>
            <a:r>
              <a:rPr lang="nl-NL" sz="1600">
                <a:hlinkClick r:id="rId15"/>
              </a:rPr>
              <a:t>EU Home Affairs</a:t>
            </a:r>
          </a:p>
        </p:txBody>
      </p:sp>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80887" y="3698897"/>
            <a:ext cx="660728" cy="726004"/>
          </a:xfrm>
          <a:prstGeom prst="rect">
            <a:avLst/>
          </a:prstGeom>
        </p:spPr>
      </p:pic>
    </p:spTree>
    <p:extLst>
      <p:ext uri="{BB962C8B-B14F-4D97-AF65-F5344CB8AC3E}">
        <p14:creationId xmlns:p14="http://schemas.microsoft.com/office/powerpoint/2010/main" val="41252984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94874" y="-1431758"/>
            <a:ext cx="10948737" cy="6063916"/>
          </a:xfrm>
          <a:prstGeom prst="ellipse">
            <a:avLst/>
          </a:prstGeom>
          <a:solidFill>
            <a:srgbClr val="1E325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145721" y="1439597"/>
            <a:ext cx="3575018" cy="1015663"/>
          </a:xfrm>
          <a:prstGeom prst="rect">
            <a:avLst/>
          </a:prstGeom>
        </p:spPr>
        <p:txBody>
          <a:bodyPr wrap="none">
            <a:spAutoFit/>
          </a:bodyPr>
          <a:lstStyle/>
          <a:p>
            <a:r>
              <a:rPr lang="nl-NL" sz="6000">
                <a:solidFill>
                  <a:schemeClr val="bg1"/>
                </a:solidFill>
                <a:latin typeface="EC Square Sans Pro Medium" panose="020B0500000000020004" pitchFamily="34" charset="0"/>
              </a:rPr>
              <a:t>Hartelijk dank!</a:t>
            </a:r>
          </a:p>
        </p:txBody>
      </p:sp>
    </p:spTree>
    <p:extLst>
      <p:ext uri="{BB962C8B-B14F-4D97-AF65-F5344CB8AC3E}">
        <p14:creationId xmlns:p14="http://schemas.microsoft.com/office/powerpoint/2010/main" val="36068565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4573" y="541189"/>
            <a:ext cx="8188657" cy="646331"/>
          </a:xfrm>
          <a:prstGeom prst="rect">
            <a:avLst/>
          </a:prstGeom>
        </p:spPr>
        <p:txBody>
          <a:bodyPr wrap="square">
            <a:spAutoFit/>
          </a:bodyPr>
          <a:lstStyle/>
          <a:p>
            <a:r>
              <a:rPr lang="nl-NL" sz="3600" dirty="0">
                <a:solidFill>
                  <a:srgbClr val="1E325C"/>
                </a:solidFill>
                <a:latin typeface="EC Square Sans Pro Medium" panose="020B0500000000020004" pitchFamily="34" charset="0"/>
              </a:rPr>
              <a:t>Schengeninformatiesysteem (SIS)</a:t>
            </a:r>
          </a:p>
        </p:txBody>
      </p:sp>
      <p:sp>
        <p:nvSpPr>
          <p:cNvPr id="3" name="Oval 2"/>
          <p:cNvSpPr/>
          <p:nvPr/>
        </p:nvSpPr>
        <p:spPr>
          <a:xfrm>
            <a:off x="882613" y="1403567"/>
            <a:ext cx="12148359" cy="6388153"/>
          </a:xfrm>
          <a:custGeom>
            <a:avLst/>
            <a:gdLst>
              <a:gd name="connsiteX0" fmla="*/ 0 w 13047261"/>
              <a:gd name="connsiteY0" fmla="*/ 3330054 h 6660108"/>
              <a:gd name="connsiteX1" fmla="*/ 6523631 w 13047261"/>
              <a:gd name="connsiteY1" fmla="*/ 0 h 6660108"/>
              <a:gd name="connsiteX2" fmla="*/ 13047262 w 13047261"/>
              <a:gd name="connsiteY2" fmla="*/ 3330054 h 6660108"/>
              <a:gd name="connsiteX3" fmla="*/ 6523631 w 13047261"/>
              <a:gd name="connsiteY3" fmla="*/ 6660108 h 6660108"/>
              <a:gd name="connsiteX4" fmla="*/ 0 w 13047261"/>
              <a:gd name="connsiteY4" fmla="*/ 3330054 h 6660108"/>
              <a:gd name="connsiteX0" fmla="*/ 2208 w 13049470"/>
              <a:gd name="connsiteY0" fmla="*/ 3330054 h 6660108"/>
              <a:gd name="connsiteX1" fmla="*/ 6525839 w 13049470"/>
              <a:gd name="connsiteY1" fmla="*/ 0 h 6660108"/>
              <a:gd name="connsiteX2" fmla="*/ 13049470 w 13049470"/>
              <a:gd name="connsiteY2" fmla="*/ 3330054 h 6660108"/>
              <a:gd name="connsiteX3" fmla="*/ 6525839 w 13049470"/>
              <a:gd name="connsiteY3" fmla="*/ 6660108 h 6660108"/>
              <a:gd name="connsiteX4" fmla="*/ 2208 w 13049470"/>
              <a:gd name="connsiteY4" fmla="*/ 3330054 h 6660108"/>
              <a:gd name="connsiteX0" fmla="*/ 2208 w 13049470"/>
              <a:gd name="connsiteY0" fmla="*/ 3356089 h 6686143"/>
              <a:gd name="connsiteX1" fmla="*/ 6525839 w 13049470"/>
              <a:gd name="connsiteY1" fmla="*/ 26035 h 6686143"/>
              <a:gd name="connsiteX2" fmla="*/ 13049470 w 13049470"/>
              <a:gd name="connsiteY2" fmla="*/ 3356089 h 6686143"/>
              <a:gd name="connsiteX3" fmla="*/ 6525839 w 13049470"/>
              <a:gd name="connsiteY3" fmla="*/ 6686143 h 6686143"/>
              <a:gd name="connsiteX4" fmla="*/ 2208 w 13049470"/>
              <a:gd name="connsiteY4" fmla="*/ 3356089 h 6686143"/>
              <a:gd name="connsiteX0" fmla="*/ 467 w 13047729"/>
              <a:gd name="connsiteY0" fmla="*/ 3272784 h 6602838"/>
              <a:gd name="connsiteX1" fmla="*/ 6783406 w 13047729"/>
              <a:gd name="connsiteY1" fmla="*/ 10968 h 6602838"/>
              <a:gd name="connsiteX2" fmla="*/ 13047729 w 13047729"/>
              <a:gd name="connsiteY2" fmla="*/ 3272784 h 6602838"/>
              <a:gd name="connsiteX3" fmla="*/ 6524098 w 13047729"/>
              <a:gd name="connsiteY3" fmla="*/ 6602838 h 6602838"/>
              <a:gd name="connsiteX4" fmla="*/ 467 w 13047729"/>
              <a:gd name="connsiteY4" fmla="*/ 3272784 h 6602838"/>
              <a:gd name="connsiteX0" fmla="*/ 467 w 13047729"/>
              <a:gd name="connsiteY0" fmla="*/ 3327654 h 6657708"/>
              <a:gd name="connsiteX1" fmla="*/ 6783406 w 13047729"/>
              <a:gd name="connsiteY1" fmla="*/ 65838 h 6657708"/>
              <a:gd name="connsiteX2" fmla="*/ 13047729 w 13047729"/>
              <a:gd name="connsiteY2" fmla="*/ 3327654 h 6657708"/>
              <a:gd name="connsiteX3" fmla="*/ 6524098 w 13047729"/>
              <a:gd name="connsiteY3" fmla="*/ 6657708 h 6657708"/>
              <a:gd name="connsiteX4" fmla="*/ 467 w 13047729"/>
              <a:gd name="connsiteY4" fmla="*/ 3327654 h 6657708"/>
              <a:gd name="connsiteX0" fmla="*/ 3722 w 13050984"/>
              <a:gd name="connsiteY0" fmla="*/ 3360490 h 6690544"/>
              <a:gd name="connsiteX1" fmla="*/ 6786661 w 13050984"/>
              <a:gd name="connsiteY1" fmla="*/ 98674 h 6690544"/>
              <a:gd name="connsiteX2" fmla="*/ 13050984 w 13050984"/>
              <a:gd name="connsiteY2" fmla="*/ 3360490 h 6690544"/>
              <a:gd name="connsiteX3" fmla="*/ 6527353 w 13050984"/>
              <a:gd name="connsiteY3" fmla="*/ 6690544 h 6690544"/>
              <a:gd name="connsiteX4" fmla="*/ 3722 w 13050984"/>
              <a:gd name="connsiteY4" fmla="*/ 3360490 h 6690544"/>
              <a:gd name="connsiteX0" fmla="*/ 3722 w 13050984"/>
              <a:gd name="connsiteY0" fmla="*/ 3360490 h 6690544"/>
              <a:gd name="connsiteX1" fmla="*/ 6786661 w 13050984"/>
              <a:gd name="connsiteY1" fmla="*/ 98674 h 6690544"/>
              <a:gd name="connsiteX2" fmla="*/ 13050984 w 13050984"/>
              <a:gd name="connsiteY2" fmla="*/ 3360490 h 6690544"/>
              <a:gd name="connsiteX3" fmla="*/ 6527353 w 13050984"/>
              <a:gd name="connsiteY3" fmla="*/ 6690544 h 6690544"/>
              <a:gd name="connsiteX4" fmla="*/ 3722 w 13050984"/>
              <a:gd name="connsiteY4" fmla="*/ 3360490 h 6690544"/>
              <a:gd name="connsiteX0" fmla="*/ 3722 w 13050984"/>
              <a:gd name="connsiteY0" fmla="*/ 3385225 h 6715279"/>
              <a:gd name="connsiteX1" fmla="*/ 6786661 w 13050984"/>
              <a:gd name="connsiteY1" fmla="*/ 123409 h 6715279"/>
              <a:gd name="connsiteX2" fmla="*/ 13050984 w 13050984"/>
              <a:gd name="connsiteY2" fmla="*/ 3385225 h 6715279"/>
              <a:gd name="connsiteX3" fmla="*/ 6527353 w 13050984"/>
              <a:gd name="connsiteY3" fmla="*/ 6715279 h 6715279"/>
              <a:gd name="connsiteX4" fmla="*/ 3722 w 13050984"/>
              <a:gd name="connsiteY4" fmla="*/ 3385225 h 6715279"/>
              <a:gd name="connsiteX0" fmla="*/ 8508 w 13055770"/>
              <a:gd name="connsiteY0" fmla="*/ 3387254 h 6717308"/>
              <a:gd name="connsiteX1" fmla="*/ 6791447 w 13055770"/>
              <a:gd name="connsiteY1" fmla="*/ 125438 h 6717308"/>
              <a:gd name="connsiteX2" fmla="*/ 13055770 w 13055770"/>
              <a:gd name="connsiteY2" fmla="*/ 3387254 h 6717308"/>
              <a:gd name="connsiteX3" fmla="*/ 6532139 w 13055770"/>
              <a:gd name="connsiteY3" fmla="*/ 6717308 h 6717308"/>
              <a:gd name="connsiteX4" fmla="*/ 8508 w 13055770"/>
              <a:gd name="connsiteY4" fmla="*/ 3387254 h 6717308"/>
              <a:gd name="connsiteX0" fmla="*/ 6467 w 12606499"/>
              <a:gd name="connsiteY0" fmla="*/ 3037843 h 6593740"/>
              <a:gd name="connsiteX1" fmla="*/ 6342176 w 12606499"/>
              <a:gd name="connsiteY1" fmla="*/ 1194 h 6593740"/>
              <a:gd name="connsiteX2" fmla="*/ 12606499 w 12606499"/>
              <a:gd name="connsiteY2" fmla="*/ 3263010 h 6593740"/>
              <a:gd name="connsiteX3" fmla="*/ 6082868 w 12606499"/>
              <a:gd name="connsiteY3" fmla="*/ 6593064 h 6593740"/>
              <a:gd name="connsiteX4" fmla="*/ 6467 w 12606499"/>
              <a:gd name="connsiteY4" fmla="*/ 3037843 h 6593740"/>
              <a:gd name="connsiteX0" fmla="*/ 2238 w 12602270"/>
              <a:gd name="connsiteY0" fmla="*/ 3055997 h 6611894"/>
              <a:gd name="connsiteX1" fmla="*/ 6337947 w 12602270"/>
              <a:gd name="connsiteY1" fmla="*/ 19348 h 6611894"/>
              <a:gd name="connsiteX2" fmla="*/ 12602270 w 12602270"/>
              <a:gd name="connsiteY2" fmla="*/ 3281164 h 6611894"/>
              <a:gd name="connsiteX3" fmla="*/ 6078639 w 12602270"/>
              <a:gd name="connsiteY3" fmla="*/ 6611218 h 6611894"/>
              <a:gd name="connsiteX4" fmla="*/ 2238 w 12602270"/>
              <a:gd name="connsiteY4" fmla="*/ 3055997 h 6611894"/>
              <a:gd name="connsiteX0" fmla="*/ 32932 w 12632964"/>
              <a:gd name="connsiteY0" fmla="*/ 3062554 h 6618451"/>
              <a:gd name="connsiteX1" fmla="*/ 6368641 w 12632964"/>
              <a:gd name="connsiteY1" fmla="*/ 25905 h 6618451"/>
              <a:gd name="connsiteX2" fmla="*/ 12632964 w 12632964"/>
              <a:gd name="connsiteY2" fmla="*/ 3287721 h 6618451"/>
              <a:gd name="connsiteX3" fmla="*/ 6109333 w 12632964"/>
              <a:gd name="connsiteY3" fmla="*/ 6617775 h 6618451"/>
              <a:gd name="connsiteX4" fmla="*/ 32932 w 12632964"/>
              <a:gd name="connsiteY4" fmla="*/ 3062554 h 6618451"/>
              <a:gd name="connsiteX0" fmla="*/ 15927 w 12615959"/>
              <a:gd name="connsiteY0" fmla="*/ 2878273 h 6434170"/>
              <a:gd name="connsiteX1" fmla="*/ 7950823 w 12615959"/>
              <a:gd name="connsiteY1" fmla="*/ 565 h 6434170"/>
              <a:gd name="connsiteX2" fmla="*/ 12615959 w 12615959"/>
              <a:gd name="connsiteY2" fmla="*/ 3103440 h 6434170"/>
              <a:gd name="connsiteX3" fmla="*/ 6092328 w 12615959"/>
              <a:gd name="connsiteY3" fmla="*/ 6433494 h 6434170"/>
              <a:gd name="connsiteX4" fmla="*/ 15927 w 12615959"/>
              <a:gd name="connsiteY4" fmla="*/ 2878273 h 6434170"/>
              <a:gd name="connsiteX0" fmla="*/ 88435 w 12688467"/>
              <a:gd name="connsiteY0" fmla="*/ 2911164 h 6467061"/>
              <a:gd name="connsiteX1" fmla="*/ 8023331 w 12688467"/>
              <a:gd name="connsiteY1" fmla="*/ 33456 h 6467061"/>
              <a:gd name="connsiteX2" fmla="*/ 12688467 w 12688467"/>
              <a:gd name="connsiteY2" fmla="*/ 3136331 h 6467061"/>
              <a:gd name="connsiteX3" fmla="*/ 6164836 w 12688467"/>
              <a:gd name="connsiteY3" fmla="*/ 6466385 h 6467061"/>
              <a:gd name="connsiteX4" fmla="*/ 88435 w 12688467"/>
              <a:gd name="connsiteY4" fmla="*/ 2911164 h 6467061"/>
              <a:gd name="connsiteX0" fmla="*/ 42436 w 12642468"/>
              <a:gd name="connsiteY0" fmla="*/ 2898497 h 6454394"/>
              <a:gd name="connsiteX1" fmla="*/ 7977332 w 12642468"/>
              <a:gd name="connsiteY1" fmla="*/ 20789 h 6454394"/>
              <a:gd name="connsiteX2" fmla="*/ 12642468 w 12642468"/>
              <a:gd name="connsiteY2" fmla="*/ 3123664 h 6454394"/>
              <a:gd name="connsiteX3" fmla="*/ 6118837 w 12642468"/>
              <a:gd name="connsiteY3" fmla="*/ 6453718 h 6454394"/>
              <a:gd name="connsiteX4" fmla="*/ 42436 w 12642468"/>
              <a:gd name="connsiteY4" fmla="*/ 2898497 h 6454394"/>
              <a:gd name="connsiteX0" fmla="*/ 26945 w 12626977"/>
              <a:gd name="connsiteY0" fmla="*/ 2965980 h 6521877"/>
              <a:gd name="connsiteX1" fmla="*/ 7961841 w 12626977"/>
              <a:gd name="connsiteY1" fmla="*/ 88272 h 6521877"/>
              <a:gd name="connsiteX2" fmla="*/ 12626977 w 12626977"/>
              <a:gd name="connsiteY2" fmla="*/ 3191147 h 6521877"/>
              <a:gd name="connsiteX3" fmla="*/ 6103346 w 12626977"/>
              <a:gd name="connsiteY3" fmla="*/ 6521201 h 6521877"/>
              <a:gd name="connsiteX4" fmla="*/ 26945 w 12626977"/>
              <a:gd name="connsiteY4" fmla="*/ 2965980 h 6521877"/>
              <a:gd name="connsiteX0" fmla="*/ 28416 w 12628448"/>
              <a:gd name="connsiteY0" fmla="*/ 3089001 h 6644898"/>
              <a:gd name="connsiteX1" fmla="*/ 7963312 w 12628448"/>
              <a:gd name="connsiteY1" fmla="*/ 211293 h 6644898"/>
              <a:gd name="connsiteX2" fmla="*/ 12628448 w 12628448"/>
              <a:gd name="connsiteY2" fmla="*/ 3314168 h 6644898"/>
              <a:gd name="connsiteX3" fmla="*/ 6104817 w 12628448"/>
              <a:gd name="connsiteY3" fmla="*/ 6644222 h 6644898"/>
              <a:gd name="connsiteX4" fmla="*/ 28416 w 12628448"/>
              <a:gd name="connsiteY4" fmla="*/ 3089001 h 6644898"/>
              <a:gd name="connsiteX0" fmla="*/ 28416 w 12628448"/>
              <a:gd name="connsiteY0" fmla="*/ 3089001 h 6644898"/>
              <a:gd name="connsiteX1" fmla="*/ 7963312 w 12628448"/>
              <a:gd name="connsiteY1" fmla="*/ 211293 h 6644898"/>
              <a:gd name="connsiteX2" fmla="*/ 12628448 w 12628448"/>
              <a:gd name="connsiteY2" fmla="*/ 3314168 h 6644898"/>
              <a:gd name="connsiteX3" fmla="*/ 6104817 w 12628448"/>
              <a:gd name="connsiteY3" fmla="*/ 6644222 h 6644898"/>
              <a:gd name="connsiteX4" fmla="*/ 28416 w 12628448"/>
              <a:gd name="connsiteY4" fmla="*/ 3089001 h 6644898"/>
              <a:gd name="connsiteX0" fmla="*/ 17261 w 12617293"/>
              <a:gd name="connsiteY0" fmla="*/ 2438925 h 5994822"/>
              <a:gd name="connsiteX1" fmla="*/ 8033472 w 12617293"/>
              <a:gd name="connsiteY1" fmla="*/ 38042 h 5994822"/>
              <a:gd name="connsiteX2" fmla="*/ 12617293 w 12617293"/>
              <a:gd name="connsiteY2" fmla="*/ 2664092 h 5994822"/>
              <a:gd name="connsiteX3" fmla="*/ 6093662 w 12617293"/>
              <a:gd name="connsiteY3" fmla="*/ 5994146 h 5994822"/>
              <a:gd name="connsiteX4" fmla="*/ 17261 w 12617293"/>
              <a:gd name="connsiteY4" fmla="*/ 2438925 h 5994822"/>
              <a:gd name="connsiteX0" fmla="*/ 118 w 12600150"/>
              <a:gd name="connsiteY0" fmla="*/ 2688023 h 6243920"/>
              <a:gd name="connsiteX1" fmla="*/ 8016329 w 12600150"/>
              <a:gd name="connsiteY1" fmla="*/ 287140 h 6243920"/>
              <a:gd name="connsiteX2" fmla="*/ 12600150 w 12600150"/>
              <a:gd name="connsiteY2" fmla="*/ 2913190 h 6243920"/>
              <a:gd name="connsiteX3" fmla="*/ 6076519 w 12600150"/>
              <a:gd name="connsiteY3" fmla="*/ 6243244 h 6243920"/>
              <a:gd name="connsiteX4" fmla="*/ 118 w 12600150"/>
              <a:gd name="connsiteY4" fmla="*/ 2688023 h 6243920"/>
              <a:gd name="connsiteX0" fmla="*/ 38981 w 12639013"/>
              <a:gd name="connsiteY0" fmla="*/ 2794943 h 6350840"/>
              <a:gd name="connsiteX1" fmla="*/ 8055192 w 12639013"/>
              <a:gd name="connsiteY1" fmla="*/ 394060 h 6350840"/>
              <a:gd name="connsiteX2" fmla="*/ 12639013 w 12639013"/>
              <a:gd name="connsiteY2" fmla="*/ 3020110 h 6350840"/>
              <a:gd name="connsiteX3" fmla="*/ 6115382 w 12639013"/>
              <a:gd name="connsiteY3" fmla="*/ 6350164 h 6350840"/>
              <a:gd name="connsiteX4" fmla="*/ 38981 w 12639013"/>
              <a:gd name="connsiteY4" fmla="*/ 2794943 h 6350840"/>
              <a:gd name="connsiteX0" fmla="*/ 36991 w 12582813"/>
              <a:gd name="connsiteY0" fmla="*/ 2674928 h 6230669"/>
              <a:gd name="connsiteX1" fmla="*/ 8053202 w 12582813"/>
              <a:gd name="connsiteY1" fmla="*/ 274045 h 6230669"/>
              <a:gd name="connsiteX2" fmla="*/ 12582813 w 12582813"/>
              <a:gd name="connsiteY2" fmla="*/ 2873605 h 6230669"/>
              <a:gd name="connsiteX3" fmla="*/ 6113392 w 12582813"/>
              <a:gd name="connsiteY3" fmla="*/ 6230149 h 6230669"/>
              <a:gd name="connsiteX4" fmla="*/ 36991 w 12582813"/>
              <a:gd name="connsiteY4" fmla="*/ 2674928 h 6230669"/>
              <a:gd name="connsiteX0" fmla="*/ 36991 w 12587781"/>
              <a:gd name="connsiteY0" fmla="*/ 2674928 h 6231535"/>
              <a:gd name="connsiteX1" fmla="*/ 8053202 w 12587781"/>
              <a:gd name="connsiteY1" fmla="*/ 274045 h 6231535"/>
              <a:gd name="connsiteX2" fmla="*/ 12582813 w 12587781"/>
              <a:gd name="connsiteY2" fmla="*/ 2873605 h 6231535"/>
              <a:gd name="connsiteX3" fmla="*/ 6113392 w 12587781"/>
              <a:gd name="connsiteY3" fmla="*/ 6230149 h 6231535"/>
              <a:gd name="connsiteX4" fmla="*/ 36991 w 12587781"/>
              <a:gd name="connsiteY4" fmla="*/ 2674928 h 6231535"/>
              <a:gd name="connsiteX0" fmla="*/ 36467 w 11978001"/>
              <a:gd name="connsiteY0" fmla="*/ 2670277 h 6226077"/>
              <a:gd name="connsiteX1" fmla="*/ 8052678 w 11978001"/>
              <a:gd name="connsiteY1" fmla="*/ 269394 h 6226077"/>
              <a:gd name="connsiteX2" fmla="*/ 11972430 w 11978001"/>
              <a:gd name="connsiteY2" fmla="*/ 2802728 h 6226077"/>
              <a:gd name="connsiteX3" fmla="*/ 6112868 w 11978001"/>
              <a:gd name="connsiteY3" fmla="*/ 6225498 h 6226077"/>
              <a:gd name="connsiteX4" fmla="*/ 36467 w 11978001"/>
              <a:gd name="connsiteY4" fmla="*/ 2670277 h 6226077"/>
              <a:gd name="connsiteX0" fmla="*/ 36467 w 12058266"/>
              <a:gd name="connsiteY0" fmla="*/ 2670277 h 6227791"/>
              <a:gd name="connsiteX1" fmla="*/ 8052678 w 12058266"/>
              <a:gd name="connsiteY1" fmla="*/ 269394 h 6227791"/>
              <a:gd name="connsiteX2" fmla="*/ 11972430 w 12058266"/>
              <a:gd name="connsiteY2" fmla="*/ 2802728 h 6227791"/>
              <a:gd name="connsiteX3" fmla="*/ 6112868 w 12058266"/>
              <a:gd name="connsiteY3" fmla="*/ 6225498 h 6227791"/>
              <a:gd name="connsiteX4" fmla="*/ 36467 w 12058266"/>
              <a:gd name="connsiteY4" fmla="*/ 2670277 h 6227791"/>
              <a:gd name="connsiteX0" fmla="*/ 36467 w 12058266"/>
              <a:gd name="connsiteY0" fmla="*/ 2670277 h 6227791"/>
              <a:gd name="connsiteX1" fmla="*/ 8052678 w 12058266"/>
              <a:gd name="connsiteY1" fmla="*/ 269394 h 6227791"/>
              <a:gd name="connsiteX2" fmla="*/ 11972430 w 12058266"/>
              <a:gd name="connsiteY2" fmla="*/ 2802728 h 6227791"/>
              <a:gd name="connsiteX3" fmla="*/ 6112868 w 12058266"/>
              <a:gd name="connsiteY3" fmla="*/ 6225498 h 6227791"/>
              <a:gd name="connsiteX4" fmla="*/ 36467 w 12058266"/>
              <a:gd name="connsiteY4" fmla="*/ 2670277 h 6227791"/>
              <a:gd name="connsiteX0" fmla="*/ 16858 w 12038657"/>
              <a:gd name="connsiteY0" fmla="*/ 2401136 h 5958650"/>
              <a:gd name="connsiteX1" fmla="*/ 8033069 w 12038657"/>
              <a:gd name="connsiteY1" fmla="*/ 253 h 5958650"/>
              <a:gd name="connsiteX2" fmla="*/ 11952821 w 12038657"/>
              <a:gd name="connsiteY2" fmla="*/ 2533587 h 5958650"/>
              <a:gd name="connsiteX3" fmla="*/ 6093259 w 12038657"/>
              <a:gd name="connsiteY3" fmla="*/ 5956357 h 5958650"/>
              <a:gd name="connsiteX4" fmla="*/ 16858 w 12038657"/>
              <a:gd name="connsiteY4" fmla="*/ 2401136 h 5958650"/>
              <a:gd name="connsiteX0" fmla="*/ 16858 w 12038657"/>
              <a:gd name="connsiteY0" fmla="*/ 2435771 h 5993285"/>
              <a:gd name="connsiteX1" fmla="*/ 8033069 w 12038657"/>
              <a:gd name="connsiteY1" fmla="*/ 34888 h 5993285"/>
              <a:gd name="connsiteX2" fmla="*/ 11952821 w 12038657"/>
              <a:gd name="connsiteY2" fmla="*/ 2568222 h 5993285"/>
              <a:gd name="connsiteX3" fmla="*/ 6093259 w 12038657"/>
              <a:gd name="connsiteY3" fmla="*/ 5990992 h 5993285"/>
              <a:gd name="connsiteX4" fmla="*/ 16858 w 12038657"/>
              <a:gd name="connsiteY4" fmla="*/ 2435771 h 5993285"/>
              <a:gd name="connsiteX0" fmla="*/ 83433 w 12105232"/>
              <a:gd name="connsiteY0" fmla="*/ 2742021 h 6299535"/>
              <a:gd name="connsiteX1" fmla="*/ 8099644 w 12105232"/>
              <a:gd name="connsiteY1" fmla="*/ 341138 h 6299535"/>
              <a:gd name="connsiteX2" fmla="*/ 12019396 w 12105232"/>
              <a:gd name="connsiteY2" fmla="*/ 2874472 h 6299535"/>
              <a:gd name="connsiteX3" fmla="*/ 6159834 w 12105232"/>
              <a:gd name="connsiteY3" fmla="*/ 6297242 h 6299535"/>
              <a:gd name="connsiteX4" fmla="*/ 83433 w 12105232"/>
              <a:gd name="connsiteY4" fmla="*/ 2742021 h 6299535"/>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 name="connsiteX0" fmla="*/ 41697 w 12063496"/>
              <a:gd name="connsiteY0" fmla="*/ 2642176 h 6199690"/>
              <a:gd name="connsiteX1" fmla="*/ 8057908 w 12063496"/>
              <a:gd name="connsiteY1" fmla="*/ 241293 h 6199690"/>
              <a:gd name="connsiteX2" fmla="*/ 11977660 w 12063496"/>
              <a:gd name="connsiteY2" fmla="*/ 2774627 h 6199690"/>
              <a:gd name="connsiteX3" fmla="*/ 6118098 w 12063496"/>
              <a:gd name="connsiteY3" fmla="*/ 6197397 h 6199690"/>
              <a:gd name="connsiteX4" fmla="*/ 41697 w 12063496"/>
              <a:gd name="connsiteY4" fmla="*/ 2642176 h 61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63496" h="6199690">
                <a:moveTo>
                  <a:pt x="41697" y="2642176"/>
                </a:moveTo>
                <a:cubicBezTo>
                  <a:pt x="-570118" y="-641916"/>
                  <a:pt x="5716218" y="-58930"/>
                  <a:pt x="8057908" y="241293"/>
                </a:cubicBezTo>
                <a:cubicBezTo>
                  <a:pt x="10399598" y="541516"/>
                  <a:pt x="11484340" y="1437278"/>
                  <a:pt x="11977660" y="2774627"/>
                </a:cubicBezTo>
                <a:cubicBezTo>
                  <a:pt x="12750147" y="6150198"/>
                  <a:pt x="8107425" y="6219472"/>
                  <a:pt x="6118098" y="6197397"/>
                </a:cubicBezTo>
                <a:cubicBezTo>
                  <a:pt x="4128771" y="6175322"/>
                  <a:pt x="653512" y="5926268"/>
                  <a:pt x="41697" y="2642176"/>
                </a:cubicBezTo>
                <a:close/>
              </a:path>
            </a:pathLst>
          </a:custGeom>
          <a:solidFill>
            <a:srgbClr val="1E32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048322" y="2380093"/>
            <a:ext cx="9471547" cy="3754874"/>
          </a:xfrm>
          <a:prstGeom prst="rect">
            <a:avLst/>
          </a:prstGeom>
        </p:spPr>
        <p:txBody>
          <a:bodyPr wrap="square">
            <a:spAutoFit/>
          </a:bodyPr>
          <a:lstStyle/>
          <a:p>
            <a:pPr marL="457200" indent="-457200">
              <a:buFont typeface="Arial" panose="020B0604020202020204" pitchFamily="34" charset="0"/>
              <a:buChar char="•"/>
            </a:pPr>
            <a:r>
              <a:rPr lang="nl-NL" sz="2600" dirty="0">
                <a:solidFill>
                  <a:schemeClr val="bg1"/>
                </a:solidFill>
                <a:latin typeface="EC Square Sans Pro" panose="020B0506040000020004" pitchFamily="34" charset="0"/>
              </a:rPr>
              <a:t>Het Schengeninformatiesysteem (SIS) is een </a:t>
            </a:r>
            <a:r>
              <a:rPr lang="nl-NL" sz="2600" b="1" dirty="0">
                <a:solidFill>
                  <a:schemeClr val="bg1"/>
                </a:solidFill>
                <a:latin typeface="EC Square Sans Pro" panose="020B0506040000020004" pitchFamily="34" charset="0"/>
              </a:rPr>
              <a:t>IT-systeem</a:t>
            </a:r>
            <a:r>
              <a:rPr lang="nl-NL" sz="2600" dirty="0">
                <a:solidFill>
                  <a:schemeClr val="bg1"/>
                </a:solidFill>
                <a:latin typeface="EC Square Sans Pro" panose="020B0506040000020004" pitchFamily="34" charset="0"/>
              </a:rPr>
              <a:t> dat vrijheid, veiligheid en recht in het Schengengebied </a:t>
            </a:r>
            <a:r>
              <a:rPr lang="nl-NL" sz="2600" dirty="0" smtClean="0">
                <a:solidFill>
                  <a:schemeClr val="bg1"/>
                </a:solidFill>
                <a:latin typeface="EC Square Sans Pro" panose="020B0506040000020004" pitchFamily="34" charset="0"/>
              </a:rPr>
              <a:t>waarborgt</a:t>
            </a:r>
            <a:endParaRPr lang="nl-NL" sz="2600" dirty="0">
              <a:solidFill>
                <a:schemeClr val="bg1"/>
              </a:solidFill>
              <a:latin typeface="EC Square Sans Pro" panose="020B0506040000020004" pitchFamily="34" charset="0"/>
            </a:endParaRPr>
          </a:p>
          <a:p>
            <a:pPr marL="457200" indent="-457200">
              <a:buFont typeface="Arial" panose="020B0604020202020204" pitchFamily="34" charset="0"/>
              <a:buChar char="•"/>
            </a:pPr>
            <a:endParaRPr lang="en-US" sz="1000" dirty="0">
              <a:solidFill>
                <a:schemeClr val="bg1"/>
              </a:solidFill>
              <a:latin typeface="EC Square Sans Pro" panose="020B0506040000020004" pitchFamily="34" charset="0"/>
            </a:endParaRPr>
          </a:p>
          <a:p>
            <a:pPr marL="457200" indent="-457200">
              <a:buFont typeface="Arial" panose="020B0604020202020204" pitchFamily="34" charset="0"/>
              <a:buChar char="•"/>
            </a:pPr>
            <a:r>
              <a:rPr lang="nl-NL" sz="2600" dirty="0">
                <a:solidFill>
                  <a:schemeClr val="bg1"/>
                </a:solidFill>
                <a:latin typeface="EC Square Sans Pro" panose="020B0506040000020004" pitchFamily="34" charset="0"/>
              </a:rPr>
              <a:t>Het SIS ondersteunt </a:t>
            </a:r>
            <a:r>
              <a:rPr lang="nl-NL" sz="2600" b="1" dirty="0">
                <a:solidFill>
                  <a:schemeClr val="bg1"/>
                </a:solidFill>
                <a:latin typeface="EC Square Sans Pro" panose="020B0506040000020004" pitchFamily="34" charset="0"/>
              </a:rPr>
              <a:t>operationele samenwerking</a:t>
            </a:r>
            <a:r>
              <a:rPr lang="nl-NL" sz="2600" dirty="0">
                <a:solidFill>
                  <a:schemeClr val="bg1"/>
                </a:solidFill>
                <a:latin typeface="EC Square Sans Pro" panose="020B0506040000020004" pitchFamily="34" charset="0"/>
              </a:rPr>
              <a:t> en </a:t>
            </a:r>
            <a:r>
              <a:rPr lang="nl-NL" sz="2600" b="1" dirty="0">
                <a:solidFill>
                  <a:schemeClr val="bg1"/>
                </a:solidFill>
                <a:latin typeface="EC Square Sans Pro" panose="020B0506040000020004" pitchFamily="34" charset="0"/>
              </a:rPr>
              <a:t>informatie-uitwisseling</a:t>
            </a:r>
            <a:r>
              <a:rPr lang="nl-NL" sz="2600" dirty="0">
                <a:solidFill>
                  <a:schemeClr val="bg1"/>
                </a:solidFill>
                <a:latin typeface="EC Square Sans Pro" panose="020B0506040000020004" pitchFamily="34" charset="0"/>
              </a:rPr>
              <a:t> tussen nationale autoriteiten </a:t>
            </a:r>
          </a:p>
          <a:p>
            <a:endParaRPr lang="en-US" sz="1000" dirty="0">
              <a:solidFill>
                <a:schemeClr val="bg1"/>
              </a:solidFill>
              <a:latin typeface="EC Square Sans Pro" panose="020B0506040000020004" pitchFamily="34" charset="0"/>
            </a:endParaRPr>
          </a:p>
          <a:p>
            <a:pPr marL="457200" indent="-457200">
              <a:buFont typeface="Arial" panose="020B0604020202020204" pitchFamily="34" charset="0"/>
              <a:buChar char="•"/>
            </a:pPr>
            <a:r>
              <a:rPr lang="nl-NL" sz="2600" dirty="0">
                <a:solidFill>
                  <a:schemeClr val="bg1"/>
                </a:solidFill>
                <a:latin typeface="EC Square Sans Pro" panose="020B0506040000020004" pitchFamily="34" charset="0"/>
              </a:rPr>
              <a:t>Dankzij dit systeem kunnen de nationale bevoegde autoriteiten </a:t>
            </a:r>
            <a:r>
              <a:rPr lang="nl-NL" sz="2600" b="1" dirty="0">
                <a:solidFill>
                  <a:schemeClr val="bg1"/>
                </a:solidFill>
                <a:latin typeface="EC Square Sans Pro" panose="020B0506040000020004" pitchFamily="34" charset="0"/>
              </a:rPr>
              <a:t>signaleringen controleren</a:t>
            </a:r>
            <a:r>
              <a:rPr lang="nl-NL" sz="2600" dirty="0">
                <a:solidFill>
                  <a:schemeClr val="bg1"/>
                </a:solidFill>
                <a:latin typeface="EC Square Sans Pro" panose="020B0506040000020004" pitchFamily="34" charset="0"/>
              </a:rPr>
              <a:t> van gezochte personen of voorwerpen </a:t>
            </a:r>
          </a:p>
          <a:p>
            <a:pPr marL="457200" indent="-457200">
              <a:buFont typeface="Arial" panose="020B0604020202020204" pitchFamily="34" charset="0"/>
              <a:buChar char="•"/>
            </a:pPr>
            <a:endParaRPr lang="en-US" sz="1000" dirty="0" smtClean="0">
              <a:solidFill>
                <a:schemeClr val="bg1"/>
              </a:solidFill>
              <a:latin typeface="EC Square Sans Pro" panose="020B0506040000020004" pitchFamily="34" charset="0"/>
            </a:endParaRPr>
          </a:p>
          <a:p>
            <a:pPr marL="457200" indent="-457200">
              <a:buFont typeface="Arial" panose="020B0604020202020204" pitchFamily="34" charset="0"/>
              <a:buChar char="•"/>
            </a:pPr>
            <a:r>
              <a:rPr lang="nl-NL" sz="2600" dirty="0">
                <a:solidFill>
                  <a:schemeClr val="bg1"/>
                </a:solidFill>
                <a:latin typeface="EC Square Sans Pro" panose="020B0506040000020004" pitchFamily="34" charset="0"/>
              </a:rPr>
              <a:t>Het SIS is geüpgraded en bevat nieuwe </a:t>
            </a:r>
            <a:r>
              <a:rPr lang="nl-NL" sz="2600" dirty="0" smtClean="0">
                <a:solidFill>
                  <a:schemeClr val="bg1"/>
                </a:solidFill>
                <a:latin typeface="EC Square Sans Pro" panose="020B0506040000020004" pitchFamily="34" charset="0"/>
              </a:rPr>
              <a:t>elementen</a:t>
            </a:r>
            <a:endParaRPr lang="nl-NL" sz="2600" dirty="0">
              <a:solidFill>
                <a:schemeClr val="bg1"/>
              </a:solidFill>
              <a:latin typeface="EC Square Sans Pro" panose="020B05060400000200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721" y="389468"/>
            <a:ext cx="1013552" cy="10135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0685" y="6077783"/>
            <a:ext cx="763287" cy="509073"/>
          </a:xfrm>
          <a:prstGeom prst="rect">
            <a:avLst/>
          </a:prstGeom>
        </p:spPr>
      </p:pic>
    </p:spTree>
    <p:extLst>
      <p:ext uri="{BB962C8B-B14F-4D97-AF65-F5344CB8AC3E}">
        <p14:creationId xmlns:p14="http://schemas.microsoft.com/office/powerpoint/2010/main" val="939150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4769" y="1011857"/>
            <a:ext cx="3853940" cy="646331"/>
          </a:xfrm>
          <a:prstGeom prst="rect">
            <a:avLst/>
          </a:prstGeom>
        </p:spPr>
        <p:txBody>
          <a:bodyPr wrap="none">
            <a:spAutoFit/>
          </a:bodyPr>
          <a:lstStyle/>
          <a:p>
            <a:r>
              <a:rPr lang="nl-NL" sz="3600">
                <a:solidFill>
                  <a:srgbClr val="1E325C"/>
                </a:solidFill>
                <a:latin typeface="EC Square Sans Pro Medium" panose="020B0500000000020004" pitchFamily="34" charset="0"/>
              </a:rPr>
              <a:t>Wat doet het SIS?</a:t>
            </a:r>
          </a:p>
        </p:txBody>
      </p:sp>
      <p:sp>
        <p:nvSpPr>
          <p:cNvPr id="3" name="Rectangle 2"/>
          <p:cNvSpPr/>
          <p:nvPr/>
        </p:nvSpPr>
        <p:spPr>
          <a:xfrm>
            <a:off x="965271" y="1901622"/>
            <a:ext cx="6929477" cy="3693319"/>
          </a:xfrm>
          <a:prstGeom prst="rect">
            <a:avLst/>
          </a:prstGeom>
        </p:spPr>
        <p:txBody>
          <a:bodyPr wrap="square">
            <a:spAutoFit/>
          </a:bodyPr>
          <a:lstStyle/>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Samenwerking versterken</a:t>
            </a:r>
          </a:p>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De meest kwetsbaren beschermen</a:t>
            </a:r>
          </a:p>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Irreguliere migratie beheren</a:t>
            </a:r>
          </a:p>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Criminaliteit bestrijden</a:t>
            </a:r>
          </a:p>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Controles aan de buitengrenzen verscherpen</a:t>
            </a:r>
          </a:p>
          <a:p>
            <a:pPr marL="285750" indent="-285750">
              <a:lnSpc>
                <a:spcPct val="150000"/>
              </a:lnSpc>
              <a:buFont typeface="Arial" panose="020B0604020202020204" pitchFamily="34" charset="0"/>
              <a:buChar char="•"/>
            </a:pPr>
            <a:r>
              <a:rPr lang="nl-NL" sz="2600" dirty="0">
                <a:solidFill>
                  <a:srgbClr val="1E325C"/>
                </a:solidFill>
                <a:latin typeface="EC Square Sans Pro" panose="020B0506040000020004" pitchFamily="34" charset="0"/>
              </a:rPr>
              <a:t>Rechten van het individu waarborgen</a:t>
            </a:r>
          </a:p>
        </p:txBody>
      </p:sp>
      <p:sp>
        <p:nvSpPr>
          <p:cNvPr id="4" name="Rectangle 3"/>
          <p:cNvSpPr/>
          <p:nvPr/>
        </p:nvSpPr>
        <p:spPr>
          <a:xfrm>
            <a:off x="1310186" y="4195633"/>
            <a:ext cx="6373503" cy="492443"/>
          </a:xfrm>
          <a:prstGeom prst="rect">
            <a:avLst/>
          </a:prstGeom>
        </p:spPr>
        <p:txBody>
          <a:bodyPr wrap="square">
            <a:spAutoFit/>
          </a:bodyPr>
          <a:lstStyle/>
          <a:p>
            <a:pPr marL="285750" indent="-285750">
              <a:buFont typeface="Arial" panose="020B0604020202020204" pitchFamily="34" charset="0"/>
              <a:buChar char="•"/>
            </a:pPr>
            <a:endParaRPr lang="en-IE" sz="2600" dirty="0">
              <a:solidFill>
                <a:srgbClr val="1E325C"/>
              </a:solidFill>
              <a:latin typeface="EC Square Sans Pro" panose="020B0506040000020004" pitchFamily="34" charset="0"/>
            </a:endParaRPr>
          </a:p>
        </p:txBody>
      </p:sp>
      <p:sp>
        <p:nvSpPr>
          <p:cNvPr id="5" name="Oval 4"/>
          <p:cNvSpPr/>
          <p:nvPr/>
        </p:nvSpPr>
        <p:spPr>
          <a:xfrm>
            <a:off x="6605516" y="-736979"/>
            <a:ext cx="6632812" cy="5677470"/>
          </a:xfrm>
          <a:custGeom>
            <a:avLst/>
            <a:gdLst>
              <a:gd name="connsiteX0" fmla="*/ 0 w 7069541"/>
              <a:gd name="connsiteY0" fmla="*/ 1835624 h 3671247"/>
              <a:gd name="connsiteX1" fmla="*/ 3534771 w 7069541"/>
              <a:gd name="connsiteY1" fmla="*/ 0 h 3671247"/>
              <a:gd name="connsiteX2" fmla="*/ 7069542 w 7069541"/>
              <a:gd name="connsiteY2" fmla="*/ 1835624 h 3671247"/>
              <a:gd name="connsiteX3" fmla="*/ 3534771 w 7069541"/>
              <a:gd name="connsiteY3" fmla="*/ 3671248 h 3671247"/>
              <a:gd name="connsiteX4" fmla="*/ 0 w 7069541"/>
              <a:gd name="connsiteY4" fmla="*/ 1835624 h 3671247"/>
              <a:gd name="connsiteX0" fmla="*/ 0 w 7383441"/>
              <a:gd name="connsiteY0" fmla="*/ 1290373 h 3692116"/>
              <a:gd name="connsiteX1" fmla="*/ 3848670 w 7383441"/>
              <a:gd name="connsiteY1" fmla="*/ 14307 h 3692116"/>
              <a:gd name="connsiteX2" fmla="*/ 7383441 w 7383441"/>
              <a:gd name="connsiteY2" fmla="*/ 1849931 h 3692116"/>
              <a:gd name="connsiteX3" fmla="*/ 3848670 w 7383441"/>
              <a:gd name="connsiteY3" fmla="*/ 3685555 h 3692116"/>
              <a:gd name="connsiteX4" fmla="*/ 0 w 7383441"/>
              <a:gd name="connsiteY4" fmla="*/ 1290373 h 3692116"/>
              <a:gd name="connsiteX0" fmla="*/ 1821 w 7385262"/>
              <a:gd name="connsiteY0" fmla="*/ 1463135 h 3864878"/>
              <a:gd name="connsiteX1" fmla="*/ 3850491 w 7385262"/>
              <a:gd name="connsiteY1" fmla="*/ 187069 h 3864878"/>
              <a:gd name="connsiteX2" fmla="*/ 7385262 w 7385262"/>
              <a:gd name="connsiteY2" fmla="*/ 2022693 h 3864878"/>
              <a:gd name="connsiteX3" fmla="*/ 3850491 w 7385262"/>
              <a:gd name="connsiteY3" fmla="*/ 3858317 h 3864878"/>
              <a:gd name="connsiteX4" fmla="*/ 1821 w 7385262"/>
              <a:gd name="connsiteY4" fmla="*/ 1463135 h 3864878"/>
              <a:gd name="connsiteX0" fmla="*/ 23359 w 7406800"/>
              <a:gd name="connsiteY0" fmla="*/ 1438339 h 3840082"/>
              <a:gd name="connsiteX1" fmla="*/ 3872029 w 7406800"/>
              <a:gd name="connsiteY1" fmla="*/ 162273 h 3840082"/>
              <a:gd name="connsiteX2" fmla="*/ 7406800 w 7406800"/>
              <a:gd name="connsiteY2" fmla="*/ 1997897 h 3840082"/>
              <a:gd name="connsiteX3" fmla="*/ 3872029 w 7406800"/>
              <a:gd name="connsiteY3" fmla="*/ 3833521 h 3840082"/>
              <a:gd name="connsiteX4" fmla="*/ 23359 w 7406800"/>
              <a:gd name="connsiteY4" fmla="*/ 1438339 h 3840082"/>
              <a:gd name="connsiteX0" fmla="*/ 29376 w 7412817"/>
              <a:gd name="connsiteY0" fmla="*/ 1438339 h 3836977"/>
              <a:gd name="connsiteX1" fmla="*/ 3878046 w 7412817"/>
              <a:gd name="connsiteY1" fmla="*/ 162273 h 3836977"/>
              <a:gd name="connsiteX2" fmla="*/ 7412817 w 7412817"/>
              <a:gd name="connsiteY2" fmla="*/ 1997897 h 3836977"/>
              <a:gd name="connsiteX3" fmla="*/ 3878046 w 7412817"/>
              <a:gd name="connsiteY3" fmla="*/ 3833521 h 3836977"/>
              <a:gd name="connsiteX4" fmla="*/ 29376 w 7412817"/>
              <a:gd name="connsiteY4" fmla="*/ 1438339 h 3836977"/>
              <a:gd name="connsiteX0" fmla="*/ 3579 w 7387020"/>
              <a:gd name="connsiteY0" fmla="*/ 1290586 h 6143327"/>
              <a:gd name="connsiteX1" fmla="*/ 3852249 w 7387020"/>
              <a:gd name="connsiteY1" fmla="*/ 14520 h 6143327"/>
              <a:gd name="connsiteX2" fmla="*/ 7387020 w 7387020"/>
              <a:gd name="connsiteY2" fmla="*/ 1850144 h 6143327"/>
              <a:gd name="connsiteX3" fmla="*/ 4548285 w 7387020"/>
              <a:gd name="connsiteY3" fmla="*/ 6142365 h 6143327"/>
              <a:gd name="connsiteX4" fmla="*/ 3579 w 7387020"/>
              <a:gd name="connsiteY4" fmla="*/ 1290586 h 6143327"/>
              <a:gd name="connsiteX0" fmla="*/ 6281 w 5929411"/>
              <a:gd name="connsiteY0" fmla="*/ 3487332 h 6194464"/>
              <a:gd name="connsiteX1" fmla="*/ 2394640 w 5929411"/>
              <a:gd name="connsiteY1" fmla="*/ 41272 h 6194464"/>
              <a:gd name="connsiteX2" fmla="*/ 5929411 w 5929411"/>
              <a:gd name="connsiteY2" fmla="*/ 1876896 h 6194464"/>
              <a:gd name="connsiteX3" fmla="*/ 3090676 w 5929411"/>
              <a:gd name="connsiteY3" fmla="*/ 6169117 h 6194464"/>
              <a:gd name="connsiteX4" fmla="*/ 6281 w 5929411"/>
              <a:gd name="connsiteY4" fmla="*/ 3487332 h 6194464"/>
              <a:gd name="connsiteX0" fmla="*/ 6281 w 5929411"/>
              <a:gd name="connsiteY0" fmla="*/ 3487332 h 6194464"/>
              <a:gd name="connsiteX1" fmla="*/ 2394640 w 5929411"/>
              <a:gd name="connsiteY1" fmla="*/ 41272 h 6194464"/>
              <a:gd name="connsiteX2" fmla="*/ 5929411 w 5929411"/>
              <a:gd name="connsiteY2" fmla="*/ 1876896 h 6194464"/>
              <a:gd name="connsiteX3" fmla="*/ 3090676 w 5929411"/>
              <a:gd name="connsiteY3" fmla="*/ 6169117 h 6194464"/>
              <a:gd name="connsiteX4" fmla="*/ 6281 w 5929411"/>
              <a:gd name="connsiteY4" fmla="*/ 3487332 h 6194464"/>
              <a:gd name="connsiteX0" fmla="*/ 67678 w 5990808"/>
              <a:gd name="connsiteY0" fmla="*/ 3487332 h 6298784"/>
              <a:gd name="connsiteX1" fmla="*/ 2456037 w 5990808"/>
              <a:gd name="connsiteY1" fmla="*/ 41272 h 6298784"/>
              <a:gd name="connsiteX2" fmla="*/ 5990808 w 5990808"/>
              <a:gd name="connsiteY2" fmla="*/ 1876896 h 6298784"/>
              <a:gd name="connsiteX3" fmla="*/ 3152073 w 5990808"/>
              <a:gd name="connsiteY3" fmla="*/ 6169117 h 6298784"/>
              <a:gd name="connsiteX4" fmla="*/ 67678 w 5990808"/>
              <a:gd name="connsiteY4" fmla="*/ 3487332 h 6298784"/>
              <a:gd name="connsiteX0" fmla="*/ 12815 w 5935945"/>
              <a:gd name="connsiteY0" fmla="*/ 3487332 h 6464991"/>
              <a:gd name="connsiteX1" fmla="*/ 2401174 w 5935945"/>
              <a:gd name="connsiteY1" fmla="*/ 41272 h 6464991"/>
              <a:gd name="connsiteX2" fmla="*/ 5935945 w 5935945"/>
              <a:gd name="connsiteY2" fmla="*/ 1876896 h 6464991"/>
              <a:gd name="connsiteX3" fmla="*/ 3424756 w 5935945"/>
              <a:gd name="connsiteY3" fmla="*/ 6442073 h 6464991"/>
              <a:gd name="connsiteX4" fmla="*/ 12815 w 5935945"/>
              <a:gd name="connsiteY4" fmla="*/ 3487332 h 6464991"/>
              <a:gd name="connsiteX0" fmla="*/ 12815 w 5935945"/>
              <a:gd name="connsiteY0" fmla="*/ 3487332 h 6457227"/>
              <a:gd name="connsiteX1" fmla="*/ 2401174 w 5935945"/>
              <a:gd name="connsiteY1" fmla="*/ 41272 h 6457227"/>
              <a:gd name="connsiteX2" fmla="*/ 5935945 w 5935945"/>
              <a:gd name="connsiteY2" fmla="*/ 1876896 h 6457227"/>
              <a:gd name="connsiteX3" fmla="*/ 3424756 w 5935945"/>
              <a:gd name="connsiteY3" fmla="*/ 6442073 h 6457227"/>
              <a:gd name="connsiteX4" fmla="*/ 12815 w 5935945"/>
              <a:gd name="connsiteY4" fmla="*/ 3487332 h 6457227"/>
              <a:gd name="connsiteX0" fmla="*/ 11002 w 5934132"/>
              <a:gd name="connsiteY0" fmla="*/ 3487332 h 6485253"/>
              <a:gd name="connsiteX1" fmla="*/ 2399361 w 5934132"/>
              <a:gd name="connsiteY1" fmla="*/ 41272 h 6485253"/>
              <a:gd name="connsiteX2" fmla="*/ 5934132 w 5934132"/>
              <a:gd name="connsiteY2" fmla="*/ 1876896 h 6485253"/>
              <a:gd name="connsiteX3" fmla="*/ 3422943 w 5934132"/>
              <a:gd name="connsiteY3" fmla="*/ 6442073 h 6485253"/>
              <a:gd name="connsiteX4" fmla="*/ 11002 w 5934132"/>
              <a:gd name="connsiteY4" fmla="*/ 3487332 h 6485253"/>
              <a:gd name="connsiteX0" fmla="*/ 10713 w 5988434"/>
              <a:gd name="connsiteY0" fmla="*/ 2920741 h 6440813"/>
              <a:gd name="connsiteX1" fmla="*/ 2453663 w 5988434"/>
              <a:gd name="connsiteY1" fmla="*/ 20592 h 6440813"/>
              <a:gd name="connsiteX2" fmla="*/ 5988434 w 5988434"/>
              <a:gd name="connsiteY2" fmla="*/ 1856216 h 6440813"/>
              <a:gd name="connsiteX3" fmla="*/ 3477245 w 5988434"/>
              <a:gd name="connsiteY3" fmla="*/ 6421393 h 6440813"/>
              <a:gd name="connsiteX4" fmla="*/ 10713 w 5988434"/>
              <a:gd name="connsiteY4" fmla="*/ 2920741 h 6440813"/>
              <a:gd name="connsiteX0" fmla="*/ 10713 w 5988434"/>
              <a:gd name="connsiteY0" fmla="*/ 2920741 h 6431614"/>
              <a:gd name="connsiteX1" fmla="*/ 2453663 w 5988434"/>
              <a:gd name="connsiteY1" fmla="*/ 20592 h 6431614"/>
              <a:gd name="connsiteX2" fmla="*/ 5988434 w 5988434"/>
              <a:gd name="connsiteY2" fmla="*/ 1856216 h 6431614"/>
              <a:gd name="connsiteX3" fmla="*/ 3477245 w 5988434"/>
              <a:gd name="connsiteY3" fmla="*/ 6421393 h 6431614"/>
              <a:gd name="connsiteX4" fmla="*/ 10713 w 5988434"/>
              <a:gd name="connsiteY4" fmla="*/ 2920741 h 6431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434" h="6431614">
                <a:moveTo>
                  <a:pt x="10713" y="2920741"/>
                </a:moveTo>
                <a:cubicBezTo>
                  <a:pt x="-146236" y="270801"/>
                  <a:pt x="1457376" y="198013"/>
                  <a:pt x="2453663" y="20592"/>
                </a:cubicBezTo>
                <a:cubicBezTo>
                  <a:pt x="3449950" y="-156829"/>
                  <a:pt x="5988434" y="842429"/>
                  <a:pt x="5988434" y="1856216"/>
                </a:cubicBezTo>
                <a:cubicBezTo>
                  <a:pt x="5988434" y="2870003"/>
                  <a:pt x="5360637" y="6298563"/>
                  <a:pt x="3477245" y="6421393"/>
                </a:cubicBezTo>
                <a:cubicBezTo>
                  <a:pt x="1593853" y="6544223"/>
                  <a:pt x="167662" y="5570681"/>
                  <a:pt x="10713" y="2920741"/>
                </a:cubicBezTo>
                <a:close/>
              </a:path>
            </a:pathLst>
          </a:custGeom>
          <a:blipFill dpi="0" rotWithShape="1">
            <a:blip r:embed="rId2" cstate="print">
              <a:extLst>
                <a:ext uri="{28A0092B-C50C-407E-A947-70E740481C1C}">
                  <a14:useLocalDpi xmlns:a14="http://schemas.microsoft.com/office/drawing/2010/main" val="0"/>
                </a:ext>
              </a:extLst>
            </a:blip>
            <a:srcRect/>
            <a:stretch>
              <a:fillRect l="-24564" t="1446" r="3912" b="-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422" y="705080"/>
            <a:ext cx="1057619" cy="1057619"/>
          </a:xfrm>
          <a:prstGeom prst="rect">
            <a:avLst/>
          </a:prstGeom>
        </p:spPr>
      </p:pic>
    </p:spTree>
    <p:extLst>
      <p:ext uri="{BB962C8B-B14F-4D97-AF65-F5344CB8AC3E}">
        <p14:creationId xmlns:p14="http://schemas.microsoft.com/office/powerpoint/2010/main" val="10736748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21187" y="1023089"/>
            <a:ext cx="4698722" cy="646331"/>
          </a:xfrm>
          <a:prstGeom prst="rect">
            <a:avLst/>
          </a:prstGeom>
        </p:spPr>
        <p:txBody>
          <a:bodyPr wrap="none">
            <a:spAutoFit/>
          </a:bodyPr>
          <a:lstStyle/>
          <a:p>
            <a:r>
              <a:rPr lang="nl-NL" sz="3600" dirty="0">
                <a:solidFill>
                  <a:srgbClr val="1E325C"/>
                </a:solidFill>
                <a:latin typeface="EC Square Sans Pro Medium" panose="020B0500000000020004" pitchFamily="34" charset="0"/>
              </a:rPr>
              <a:t>Samenwerking versterken</a:t>
            </a:r>
          </a:p>
        </p:txBody>
      </p:sp>
      <p:sp>
        <p:nvSpPr>
          <p:cNvPr id="3" name="Rectangle 2"/>
          <p:cNvSpPr/>
          <p:nvPr/>
        </p:nvSpPr>
        <p:spPr>
          <a:xfrm>
            <a:off x="5019764" y="1881471"/>
            <a:ext cx="7007013" cy="3323987"/>
          </a:xfrm>
          <a:prstGeom prst="rect">
            <a:avLst/>
          </a:prstGeom>
        </p:spPr>
        <p:txBody>
          <a:bodyPr wrap="square">
            <a:spAutoFit/>
          </a:bodyPr>
          <a:lstStyle/>
          <a:p>
            <a:pPr marL="342900" indent="-342900">
              <a:buFont typeface="Arial" panose="020B0604020202020204" pitchFamily="34" charset="0"/>
              <a:buChar char="•"/>
            </a:pPr>
            <a:r>
              <a:rPr lang="nl-NL" sz="2000" b="1" dirty="0">
                <a:solidFill>
                  <a:srgbClr val="1E325C"/>
                </a:solidFill>
                <a:latin typeface="EC Square Sans Pro" panose="020B0506040000020004" pitchFamily="34" charset="0"/>
              </a:rPr>
              <a:t>Extra soorten signaleringen van personen en voorwerpen</a:t>
            </a:r>
            <a:r>
              <a:rPr lang="nl-NL" sz="2000" dirty="0">
                <a:solidFill>
                  <a:srgbClr val="1E325C"/>
                </a:solidFill>
                <a:latin typeface="EC Square Sans Pro" panose="020B0506040000020004" pitchFamily="34" charset="0"/>
              </a:rPr>
              <a:t> en specifieke maatregelen die moeten worden genomen</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Toegang tot SIS-gegevens voor </a:t>
            </a:r>
            <a:r>
              <a:rPr lang="nl-NL" sz="2000" b="1" dirty="0" err="1">
                <a:solidFill>
                  <a:srgbClr val="1E325C"/>
                </a:solidFill>
                <a:latin typeface="EC Square Sans Pro" panose="020B0506040000020004" pitchFamily="34" charset="0"/>
              </a:rPr>
              <a:t>Frontex</a:t>
            </a:r>
            <a:r>
              <a:rPr lang="nl-NL" sz="2000" b="1" dirty="0">
                <a:solidFill>
                  <a:srgbClr val="1E325C"/>
                </a:solidFill>
                <a:latin typeface="EC Square Sans Pro" panose="020B0506040000020004" pitchFamily="34" charset="0"/>
              </a:rPr>
              <a:t>-teams</a:t>
            </a:r>
            <a:r>
              <a:rPr lang="nl-NL" sz="2000" dirty="0">
                <a:solidFill>
                  <a:srgbClr val="1E325C"/>
                </a:solidFill>
                <a:latin typeface="EC Square Sans Pro" panose="020B0506040000020004" pitchFamily="34" charset="0"/>
              </a:rPr>
              <a:t> en voor </a:t>
            </a:r>
            <a:r>
              <a:rPr lang="nl-NL" sz="2000" b="1" dirty="0">
                <a:solidFill>
                  <a:srgbClr val="1E325C"/>
                </a:solidFill>
                <a:latin typeface="EC Square Sans Pro" panose="020B0506040000020004" pitchFamily="34" charset="0"/>
              </a:rPr>
              <a:t>een groter aantal bevoegde nationale autoriteiten</a:t>
            </a:r>
            <a:r>
              <a:rPr lang="nl-NL" sz="2000" dirty="0">
                <a:solidFill>
                  <a:srgbClr val="1E325C"/>
                </a:solidFill>
                <a:latin typeface="EC Square Sans Pro" panose="020B0506040000020004" pitchFamily="34" charset="0"/>
              </a:rPr>
              <a:t> </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b="1" dirty="0">
                <a:solidFill>
                  <a:srgbClr val="1E325C"/>
                </a:solidFill>
                <a:latin typeface="EC Square Sans Pro" panose="020B0506040000020004" pitchFamily="34" charset="0"/>
              </a:rPr>
              <a:t>Europol</a:t>
            </a:r>
            <a:r>
              <a:rPr lang="nl-NL" sz="2000" dirty="0">
                <a:solidFill>
                  <a:srgbClr val="1E325C"/>
                </a:solidFill>
                <a:latin typeface="EC Square Sans Pro" panose="020B0506040000020004" pitchFamily="34" charset="0"/>
              </a:rPr>
              <a:t> kan informatie met de lidstaten uitwisselen over signaleringen van terroristische misdrijven</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De uitwisseling van aanvullende informatie via de speciale nationale contactpunten wordt versterkt - </a:t>
            </a:r>
            <a:r>
              <a:rPr lang="nl-NL" sz="2000" b="1" dirty="0">
                <a:solidFill>
                  <a:srgbClr val="1E325C"/>
                </a:solidFill>
                <a:latin typeface="EC Square Sans Pro" panose="020B0506040000020004" pitchFamily="34" charset="0"/>
              </a:rPr>
              <a:t>Sirene-bureaus</a:t>
            </a:r>
            <a:r>
              <a:rPr lang="nl-NL" sz="2000" b="1" dirty="0">
                <a:solidFill>
                  <a:srgbClr val="FF0000"/>
                </a:solidFill>
                <a:latin typeface="EC Square Sans Pro" panose="020B0506040000020004" pitchFamily="34" charset="0"/>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5276" y="822749"/>
            <a:ext cx="892366" cy="892366"/>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845" t="-210" r="33221" b="421"/>
          <a:stretch/>
        </p:blipFill>
        <p:spPr>
          <a:xfrm>
            <a:off x="-460301" y="1137683"/>
            <a:ext cx="5117360" cy="5039832"/>
          </a:xfrm>
          <a:prstGeom prst="ellipse">
            <a:avLst/>
          </a:prstGeom>
        </p:spPr>
      </p:pic>
    </p:spTree>
    <p:extLst>
      <p:ext uri="{BB962C8B-B14F-4D97-AF65-F5344CB8AC3E}">
        <p14:creationId xmlns:p14="http://schemas.microsoft.com/office/powerpoint/2010/main" val="18313685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54221" y="937581"/>
            <a:ext cx="5991127" cy="646331"/>
          </a:xfrm>
          <a:prstGeom prst="rect">
            <a:avLst/>
          </a:prstGeom>
          <a:noFill/>
        </p:spPr>
        <p:txBody>
          <a:bodyPr wrap="none" rtlCol="0">
            <a:spAutoFit/>
          </a:bodyPr>
          <a:lstStyle/>
          <a:p>
            <a:r>
              <a:rPr lang="nl-NL" sz="3600" b="1" dirty="0">
                <a:solidFill>
                  <a:srgbClr val="1E325C"/>
                </a:solidFill>
                <a:latin typeface="EC Square Sans Pro" panose="020B0506040000020004" pitchFamily="34" charset="0"/>
              </a:rPr>
              <a:t>Hoe werkt dit in de praktijk?</a:t>
            </a:r>
          </a:p>
        </p:txBody>
      </p:sp>
      <p:sp>
        <p:nvSpPr>
          <p:cNvPr id="3" name="Rectangle 2"/>
          <p:cNvSpPr/>
          <p:nvPr/>
        </p:nvSpPr>
        <p:spPr>
          <a:xfrm>
            <a:off x="892857" y="1883418"/>
            <a:ext cx="10350399" cy="3631763"/>
          </a:xfrm>
          <a:prstGeom prst="rect">
            <a:avLst/>
          </a:prstGeom>
        </p:spPr>
        <p:txBody>
          <a:bodyPr wrap="square">
            <a:spAutoFit/>
          </a:bodyPr>
          <a:lstStyle/>
          <a:p>
            <a:pPr>
              <a:spcAft>
                <a:spcPts val="0"/>
              </a:spcAft>
            </a:pPr>
            <a:r>
              <a:rPr lang="nl-NL" sz="2000"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Vermeende verkrachter aangehouden dankzij het SIS</a:t>
            </a:r>
          </a:p>
          <a:p>
            <a:pPr>
              <a:spcAft>
                <a:spcPts val="0"/>
              </a:spcAft>
            </a:pPr>
            <a:endParaRPr lang="en-IE" sz="2000" b="1"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Ierland gebruikt het SIS sinds maart 2021</a:t>
            </a:r>
          </a:p>
          <a:p>
            <a:pPr>
              <a:spcAft>
                <a:spcPts val="0"/>
              </a:spcAft>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Op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14 mei 2021 voerden de Ierse autoriteiten in het SIS een signalering in</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met het oog op aanhouding </a:t>
            </a:r>
            <a:r>
              <a:rPr lang="nl-NL" sz="2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en overlevering van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een persoon die in 2019 in Munster een minderjarige zou hebben verkracht</a:t>
            </a:r>
          </a:p>
          <a:p>
            <a:pPr>
              <a:spcAft>
                <a:spcPts val="0"/>
              </a:spcAft>
            </a:pPr>
            <a:endParaRPr lang="en-US"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Volgens de autoriteiten zou die persoon elders op sportkampen nog steeds contacten met tieners en minderjarigen hebben </a:t>
            </a:r>
          </a:p>
          <a:p>
            <a:pPr>
              <a:spcAft>
                <a:spcPts val="0"/>
              </a:spcAft>
            </a:pPr>
            <a:endParaRPr lang="en-US"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342900" indent="-342900">
              <a:spcAft>
                <a:spcPts val="0"/>
              </a:spcAft>
              <a:buFont typeface="Arial" panose="020B0604020202020204" pitchFamily="34" charset="0"/>
              <a:buChar char="•"/>
            </a:pP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De Italiaanse</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autoriteiten hebben de betrokkene opgespoord</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en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aangehouden</a:t>
            </a:r>
            <a:r>
              <a:rPr lang="nl-NL" sz="2000"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op 27 mei 2021, </a:t>
            </a:r>
            <a:r>
              <a:rPr lang="nl-NL" sz="2000"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slechts 13 dagen na de invoering van de Ierse SIS-signalering</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2009"/>
          <a:stretch/>
        </p:blipFill>
        <p:spPr>
          <a:xfrm>
            <a:off x="7670800" y="-292100"/>
            <a:ext cx="5562600" cy="3225800"/>
          </a:xfrm>
          <a:prstGeom prst="rect">
            <a:avLst/>
          </a:prstGeom>
        </p:spPr>
      </p:pic>
    </p:spTree>
    <p:extLst>
      <p:ext uri="{BB962C8B-B14F-4D97-AF65-F5344CB8AC3E}">
        <p14:creationId xmlns:p14="http://schemas.microsoft.com/office/powerpoint/2010/main" val="14067945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726826" y="-426930"/>
            <a:ext cx="7603323" cy="6346890"/>
          </a:xfrm>
          <a:custGeom>
            <a:avLst/>
            <a:gdLst>
              <a:gd name="connsiteX0" fmla="*/ 0 w 8311488"/>
              <a:gd name="connsiteY0" fmla="*/ 3091218 h 6182436"/>
              <a:gd name="connsiteX1" fmla="*/ 4155744 w 8311488"/>
              <a:gd name="connsiteY1" fmla="*/ 0 h 6182436"/>
              <a:gd name="connsiteX2" fmla="*/ 8311488 w 8311488"/>
              <a:gd name="connsiteY2" fmla="*/ 3091218 h 6182436"/>
              <a:gd name="connsiteX3" fmla="*/ 4155744 w 8311488"/>
              <a:gd name="connsiteY3" fmla="*/ 6182436 h 6182436"/>
              <a:gd name="connsiteX4" fmla="*/ 0 w 8311488"/>
              <a:gd name="connsiteY4" fmla="*/ 3091218 h 6182436"/>
              <a:gd name="connsiteX0" fmla="*/ 0 w 7670043"/>
              <a:gd name="connsiteY0" fmla="*/ 4323366 h 6249887"/>
              <a:gd name="connsiteX1" fmla="*/ 3514299 w 7670043"/>
              <a:gd name="connsiteY1" fmla="*/ 17497 h 6249887"/>
              <a:gd name="connsiteX2" fmla="*/ 7670043 w 7670043"/>
              <a:gd name="connsiteY2" fmla="*/ 3108715 h 6249887"/>
              <a:gd name="connsiteX3" fmla="*/ 3514299 w 7670043"/>
              <a:gd name="connsiteY3" fmla="*/ 6199933 h 6249887"/>
              <a:gd name="connsiteX4" fmla="*/ 0 w 7670043"/>
              <a:gd name="connsiteY4" fmla="*/ 4323366 h 6249887"/>
              <a:gd name="connsiteX0" fmla="*/ 1482 w 7671525"/>
              <a:gd name="connsiteY0" fmla="*/ 4323366 h 6346890"/>
              <a:gd name="connsiteX1" fmla="*/ 3515781 w 7671525"/>
              <a:gd name="connsiteY1" fmla="*/ 17497 h 6346890"/>
              <a:gd name="connsiteX2" fmla="*/ 7671525 w 7671525"/>
              <a:gd name="connsiteY2" fmla="*/ 3108715 h 6346890"/>
              <a:gd name="connsiteX3" fmla="*/ 3515781 w 7671525"/>
              <a:gd name="connsiteY3" fmla="*/ 6199933 h 6346890"/>
              <a:gd name="connsiteX4" fmla="*/ 1482 w 7671525"/>
              <a:gd name="connsiteY4" fmla="*/ 4323366 h 6346890"/>
              <a:gd name="connsiteX0" fmla="*/ 1519 w 7603323"/>
              <a:gd name="connsiteY0" fmla="*/ 4323366 h 6346890"/>
              <a:gd name="connsiteX1" fmla="*/ 3447579 w 7603323"/>
              <a:gd name="connsiteY1" fmla="*/ 17497 h 6346890"/>
              <a:gd name="connsiteX2" fmla="*/ 7603323 w 7603323"/>
              <a:gd name="connsiteY2" fmla="*/ 3108715 h 6346890"/>
              <a:gd name="connsiteX3" fmla="*/ 3447579 w 7603323"/>
              <a:gd name="connsiteY3" fmla="*/ 6199933 h 6346890"/>
              <a:gd name="connsiteX4" fmla="*/ 1519 w 7603323"/>
              <a:gd name="connsiteY4" fmla="*/ 4323366 h 6346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323" h="6346890">
                <a:moveTo>
                  <a:pt x="1519" y="4323366"/>
                </a:moveTo>
                <a:cubicBezTo>
                  <a:pt x="-66720" y="1879154"/>
                  <a:pt x="2180612" y="219939"/>
                  <a:pt x="3447579" y="17497"/>
                </a:cubicBezTo>
                <a:cubicBezTo>
                  <a:pt x="4714546" y="-184945"/>
                  <a:pt x="7603323" y="1401482"/>
                  <a:pt x="7603323" y="3108715"/>
                </a:cubicBezTo>
                <a:cubicBezTo>
                  <a:pt x="7603323" y="4815948"/>
                  <a:pt x="4714546" y="5997491"/>
                  <a:pt x="3447579" y="6199933"/>
                </a:cubicBezTo>
                <a:cubicBezTo>
                  <a:pt x="2180612" y="6402375"/>
                  <a:pt x="69758" y="6767578"/>
                  <a:pt x="1519" y="4323366"/>
                </a:cubicBezTo>
                <a:close/>
              </a:path>
            </a:pathLst>
          </a:custGeom>
          <a:blipFill dpi="0" rotWithShape="1">
            <a:blip r:embed="rId2" cstate="print">
              <a:extLst>
                <a:ext uri="{28A0092B-C50C-407E-A947-70E740481C1C}">
                  <a14:useLocalDpi xmlns:a14="http://schemas.microsoft.com/office/drawing/2010/main" val="0"/>
                </a:ext>
              </a:extLst>
            </a:blip>
            <a:srcRect/>
            <a:stretch>
              <a:fillRect l="-3410" t="430" r="3410" b="-4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1139141" y="569373"/>
            <a:ext cx="6340197" cy="646331"/>
          </a:xfrm>
          <a:prstGeom prst="rect">
            <a:avLst/>
          </a:prstGeom>
        </p:spPr>
        <p:txBody>
          <a:bodyPr wrap="none">
            <a:spAutoFit/>
          </a:bodyPr>
          <a:lstStyle/>
          <a:p>
            <a:r>
              <a:rPr lang="nl-NL" sz="3600" dirty="0">
                <a:solidFill>
                  <a:srgbClr val="1E325C"/>
                </a:solidFill>
                <a:latin typeface="EC Square Sans Pro Medium" panose="020B0500000000020004" pitchFamily="34" charset="0"/>
              </a:rPr>
              <a:t>De meest kwetsbaren beschermen</a:t>
            </a:r>
          </a:p>
        </p:txBody>
      </p:sp>
      <p:sp>
        <p:nvSpPr>
          <p:cNvPr id="5" name="Rectangle 4"/>
          <p:cNvSpPr/>
          <p:nvPr/>
        </p:nvSpPr>
        <p:spPr>
          <a:xfrm>
            <a:off x="755177" y="1394221"/>
            <a:ext cx="6955809" cy="2708434"/>
          </a:xfrm>
          <a:prstGeom prst="rect">
            <a:avLst/>
          </a:prstGeom>
        </p:spPr>
        <p:txBody>
          <a:bodyPr wrap="square">
            <a:spAutoFit/>
          </a:bodyPr>
          <a:lstStyle/>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Nieuwe signaleringen voor </a:t>
            </a:r>
            <a:r>
              <a:rPr lang="nl-NL" sz="2000" b="1" dirty="0">
                <a:solidFill>
                  <a:srgbClr val="1E325C"/>
                </a:solidFill>
                <a:latin typeface="EC Square Sans Pro" panose="020B0506040000020004" pitchFamily="34" charset="0"/>
              </a:rPr>
              <a:t>kinderen die gevaar lopen te worden ontvoerd</a:t>
            </a:r>
            <a:r>
              <a:rPr lang="nl-NL" sz="2000" dirty="0">
                <a:solidFill>
                  <a:srgbClr val="1E325C"/>
                </a:solidFill>
                <a:latin typeface="EC Square Sans Pro" panose="020B0506040000020004" pitchFamily="34" charset="0"/>
              </a:rPr>
              <a:t> en voor </a:t>
            </a:r>
            <a:r>
              <a:rPr lang="nl-NL" sz="2000" b="1" dirty="0">
                <a:solidFill>
                  <a:srgbClr val="1E325C"/>
                </a:solidFill>
                <a:latin typeface="EC Square Sans Pro" panose="020B0506040000020004" pitchFamily="34" charset="0"/>
              </a:rPr>
              <a:t>kwetsbare personen die gevaar </a:t>
            </a:r>
            <a:r>
              <a:rPr lang="nl-NL" sz="2000" b="1" dirty="0" smtClean="0">
                <a:solidFill>
                  <a:srgbClr val="1E325C"/>
                </a:solidFill>
                <a:latin typeface="EC Square Sans Pro" panose="020B0506040000020004" pitchFamily="34" charset="0"/>
              </a:rPr>
              <a:t>lopen</a:t>
            </a:r>
            <a:r>
              <a:rPr lang="nl-NL" dirty="0"/>
              <a:t>,</a:t>
            </a:r>
            <a:r>
              <a:rPr lang="nl-NL" sz="2000" dirty="0" smtClean="0">
                <a:solidFill>
                  <a:srgbClr val="1E325C"/>
                </a:solidFill>
                <a:latin typeface="EC Square Sans Pro" panose="020B0506040000020004" pitchFamily="34" charset="0"/>
              </a:rPr>
              <a:t> </a:t>
            </a:r>
            <a:r>
              <a:rPr lang="nl-NL" sz="2000" dirty="0">
                <a:solidFill>
                  <a:srgbClr val="1E325C"/>
                </a:solidFill>
                <a:latin typeface="EC Square Sans Pro" panose="020B0506040000020004" pitchFamily="34" charset="0"/>
              </a:rPr>
              <a:t>helpen de bevoegde autoriteiten om:</a:t>
            </a:r>
          </a:p>
          <a:p>
            <a:endParaRPr lang="en-US" sz="1000" dirty="0">
              <a:solidFill>
                <a:srgbClr val="1E325C"/>
              </a:solidFill>
              <a:latin typeface="EC Square Sans Pro" panose="020B0506040000020004" pitchFamily="34" charset="0"/>
            </a:endParaRPr>
          </a:p>
          <a:p>
            <a:pPr marL="800100" lvl="1" indent="-342900">
              <a:buFont typeface="Courier New" panose="02070309020205020404" pitchFamily="49" charset="0"/>
              <a:buChar char="o"/>
            </a:pPr>
            <a:r>
              <a:rPr lang="nl-NL" sz="2000" dirty="0">
                <a:solidFill>
                  <a:srgbClr val="1E325C"/>
                </a:solidFill>
                <a:latin typeface="EC Square Sans Pro" panose="020B0506040000020004" pitchFamily="34" charset="0"/>
              </a:rPr>
              <a:t>te beletten dat kinderen worden ontvoerd</a:t>
            </a:r>
          </a:p>
          <a:p>
            <a:pPr lvl="1"/>
            <a:endParaRPr lang="en-US" sz="2000" dirty="0">
              <a:solidFill>
                <a:srgbClr val="1E325C"/>
              </a:solidFill>
              <a:latin typeface="EC Square Sans Pro" panose="020B0506040000020004" pitchFamily="34" charset="0"/>
            </a:endParaRPr>
          </a:p>
          <a:p>
            <a:pPr marL="800100" lvl="1" indent="-342900">
              <a:buFont typeface="Courier New" panose="02070309020205020404" pitchFamily="49" charset="0"/>
              <a:buChar char="o"/>
            </a:pPr>
            <a:r>
              <a:rPr lang="nl-NL" sz="2000" dirty="0">
                <a:solidFill>
                  <a:srgbClr val="1E325C"/>
                </a:solidFill>
                <a:latin typeface="EC Square Sans Pro" panose="020B0506040000020004" pitchFamily="34" charset="0"/>
              </a:rPr>
              <a:t>kinderen en andere kwetsbare personen te beschermen door te beletten dat zij illegaal naar het buitenland worden gebracht</a:t>
            </a:r>
          </a:p>
        </p:txBody>
      </p:sp>
      <p:sp>
        <p:nvSpPr>
          <p:cNvPr id="6" name="Rectangle 5"/>
          <p:cNvSpPr/>
          <p:nvPr/>
        </p:nvSpPr>
        <p:spPr>
          <a:xfrm>
            <a:off x="670510" y="4239508"/>
            <a:ext cx="6464488" cy="1477328"/>
          </a:xfrm>
          <a:prstGeom prst="rect">
            <a:avLst/>
          </a:prstGeom>
        </p:spPr>
        <p:txBody>
          <a:bodyPr wrap="square">
            <a:spAutoFit/>
          </a:bodyPr>
          <a:lstStyle/>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Deze signaleringen vormen een aanvulling op de signaleringen van </a:t>
            </a:r>
            <a:r>
              <a:rPr lang="nl-NL" sz="2000" b="1" dirty="0">
                <a:solidFill>
                  <a:srgbClr val="1E325C"/>
                </a:solidFill>
                <a:latin typeface="EC Square Sans Pro" panose="020B0506040000020004" pitchFamily="34" charset="0"/>
              </a:rPr>
              <a:t>vermiste personen </a:t>
            </a:r>
          </a:p>
          <a:p>
            <a:pPr marL="342900" indent="-342900">
              <a:buFont typeface="Arial" panose="020B0604020202020204" pitchFamily="34" charset="0"/>
              <a:buChar char="•"/>
            </a:pPr>
            <a:endParaRPr lang="en-US" sz="1000" b="1" dirty="0" smtClean="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b="1" dirty="0">
                <a:solidFill>
                  <a:srgbClr val="1E325C"/>
                </a:solidFill>
                <a:latin typeface="EC Square Sans Pro" panose="020B0506040000020004" pitchFamily="34" charset="0"/>
              </a:rPr>
              <a:t>Vermiste personen</a:t>
            </a:r>
            <a:r>
              <a:rPr lang="nl-NL" sz="2000" dirty="0">
                <a:solidFill>
                  <a:srgbClr val="1E325C"/>
                </a:solidFill>
                <a:latin typeface="EC Square Sans Pro" panose="020B0506040000020004" pitchFamily="34" charset="0"/>
              </a:rPr>
              <a:t> worden ook geïdentificeerd aan de hand van vingerafdrukken of DNA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 y="552450"/>
            <a:ext cx="727710" cy="727710"/>
          </a:xfrm>
          <a:prstGeom prst="rect">
            <a:avLst/>
          </a:prstGeom>
        </p:spPr>
      </p:pic>
    </p:spTree>
    <p:extLst>
      <p:ext uri="{BB962C8B-B14F-4D97-AF65-F5344CB8AC3E}">
        <p14:creationId xmlns:p14="http://schemas.microsoft.com/office/powerpoint/2010/main" val="494819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472" y="841809"/>
            <a:ext cx="5339732" cy="1692771"/>
          </a:xfrm>
          <a:prstGeom prst="rect">
            <a:avLst/>
          </a:prstGeom>
          <a:noFill/>
        </p:spPr>
        <p:txBody>
          <a:bodyPr wrap="none" rtlCol="0">
            <a:spAutoFit/>
          </a:bodyPr>
          <a:lstStyle/>
          <a:p>
            <a:r>
              <a:rPr lang="nl-NL" sz="3200" b="1" dirty="0">
                <a:solidFill>
                  <a:srgbClr val="1E325C"/>
                </a:solidFill>
                <a:latin typeface="EC Square Sans Pro" panose="020B0506040000020004" pitchFamily="34" charset="0"/>
              </a:rPr>
              <a:t>Hoe werkt dit in de praktijk?</a:t>
            </a:r>
          </a:p>
          <a:p>
            <a:r>
              <a:rPr lang="nl-NL" sz="3600" b="1" dirty="0">
                <a:solidFill>
                  <a:srgbClr val="1E325C"/>
                </a:solidFill>
                <a:latin typeface="EC Square Sans Pro" panose="020B0506040000020004" pitchFamily="34" charset="0"/>
              </a:rPr>
              <a:t> </a:t>
            </a:r>
          </a:p>
          <a:p>
            <a:endParaRPr lang="en-IE" dirty="0"/>
          </a:p>
          <a:p>
            <a:endParaRPr lang="en-GB" dirty="0"/>
          </a:p>
        </p:txBody>
      </p:sp>
      <p:sp>
        <p:nvSpPr>
          <p:cNvPr id="3" name="Rectangle 2"/>
          <p:cNvSpPr/>
          <p:nvPr/>
        </p:nvSpPr>
        <p:spPr>
          <a:xfrm>
            <a:off x="469736" y="1667546"/>
            <a:ext cx="11340190" cy="4308872"/>
          </a:xfrm>
          <a:prstGeom prst="rect">
            <a:avLst/>
          </a:prstGeom>
        </p:spPr>
        <p:txBody>
          <a:bodyPr wrap="square">
            <a:spAutoFit/>
          </a:bodyPr>
          <a:lstStyle/>
          <a:p>
            <a:pPr algn="just">
              <a:spcAft>
                <a:spcPts val="0"/>
              </a:spcAft>
            </a:pPr>
            <a:r>
              <a:rPr lang="nl-NL" b="1" u="sng"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Poging om een kind illegaal naar het buitenland te brengen verhinderd dankzij het SIS</a:t>
            </a:r>
          </a:p>
          <a:p>
            <a:pPr algn="just">
              <a:spcAft>
                <a:spcPts val="0"/>
              </a:spcAft>
            </a:pPr>
            <a:endParaRPr lang="en-GB" u="sng"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Een </a:t>
            </a:r>
            <a:r>
              <a:rPr lang="nl-NL"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openbare instelling in een lidstaat</a:t>
            </a: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meldde dat een 16-jarig kind het gebouw van de instelling had verlaten en sindsdien spoorloos en onbereikbaar was</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Het kind was op bevel van de rechter in de instelling opgenomen om het te beschermen tegen veelvuldig misbruik en de dreiging om het kind naar het derde land van herkomst te brengen en tot een huwelijk te dwingen</a:t>
            </a:r>
          </a:p>
          <a:p>
            <a:pPr marL="285750" indent="-285750" algn="just">
              <a:spcAft>
                <a:spcPts val="0"/>
              </a:spcAft>
              <a:buFont typeface="Arial" panose="020B0604020202020204" pitchFamily="34" charset="0"/>
              <a:buChar char="•"/>
            </a:pPr>
            <a:endParaRPr lang="en-GB" sz="1000" dirty="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De familieleden van het kind hadden </a:t>
            </a:r>
            <a:r>
              <a:rPr lang="nl-NL"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regelingen getroffen om het kind illegaal naar het derde land van herkomst te brengen</a:t>
            </a: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via een luchthaven in een andere lidstaat</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De lidstaat die de zaak onderzocht, heeft onmiddellijk een </a:t>
            </a:r>
            <a:r>
              <a:rPr lang="nl-NL"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SIS-signalering ingevoerd</a:t>
            </a: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 en de autoriteiten van de betrokken lidstaat gewaarschuwd</a:t>
            </a:r>
          </a:p>
          <a:p>
            <a:pPr marL="285750" indent="-285750" algn="just">
              <a:spcAft>
                <a:spcPts val="0"/>
              </a:spcAft>
              <a:buFont typeface="Arial" panose="020B0604020202020204" pitchFamily="34" charset="0"/>
              <a:buChar char="•"/>
            </a:pPr>
            <a:endParaRPr lang="en-GB" sz="1000"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Die </a:t>
            </a:r>
            <a:r>
              <a:rPr lang="nl-NL"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autoriteiten hebben het kind en een van de ouders op de luchthaven </a:t>
            </a:r>
            <a:r>
              <a:rPr lang="nl-NL" b="1"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opgespoord</a:t>
            </a:r>
            <a:r>
              <a:rPr lang="nl-NL" dirty="0"/>
              <a:t>.</a:t>
            </a:r>
            <a:r>
              <a:rPr lang="nl-NL" dirty="0" smtClean="0">
                <a:solidFill>
                  <a:srgbClr val="1E325C"/>
                </a:solidFill>
                <a:latin typeface="EC Square Sans Pro" panose="020B0506040000020004" pitchFamily="34" charset="0"/>
                <a:ea typeface="Calibri" panose="020F0502020204030204" pitchFamily="34" charset="0"/>
                <a:cs typeface="Calibri" panose="020F0502020204030204" pitchFamily="34" charset="0"/>
              </a:rPr>
              <a:t> </a:t>
            </a:r>
            <a:r>
              <a:rPr lang="nl-NL"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Het kind werd onmiddellijk </a:t>
            </a:r>
            <a:r>
              <a:rPr lang="nl-NL" b="1" dirty="0">
                <a:solidFill>
                  <a:srgbClr val="1E325C"/>
                </a:solidFill>
                <a:latin typeface="EC Square Sans Pro" panose="020B0506040000020004" pitchFamily="34" charset="0"/>
                <a:ea typeface="Calibri" panose="020F0502020204030204" pitchFamily="34" charset="0"/>
                <a:cs typeface="Calibri" panose="020F0502020204030204" pitchFamily="34" charset="0"/>
              </a:rPr>
              <a:t>onder bescherming geplaatst en overgedragen aan de zorg van de autoriteiten van de signalerende lidstaat</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60274"/>
          <a:stretch/>
        </p:blipFill>
        <p:spPr>
          <a:xfrm>
            <a:off x="8242300" y="-215900"/>
            <a:ext cx="5562600" cy="2209800"/>
          </a:xfrm>
          <a:prstGeom prst="rect">
            <a:avLst/>
          </a:prstGeom>
        </p:spPr>
      </p:pic>
    </p:spTree>
    <p:extLst>
      <p:ext uri="{BB962C8B-B14F-4D97-AF65-F5344CB8AC3E}">
        <p14:creationId xmlns:p14="http://schemas.microsoft.com/office/powerpoint/2010/main" val="25396239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6183" y="964774"/>
            <a:ext cx="6017994" cy="646331"/>
          </a:xfrm>
          <a:prstGeom prst="rect">
            <a:avLst/>
          </a:prstGeom>
        </p:spPr>
        <p:txBody>
          <a:bodyPr wrap="none">
            <a:spAutoFit/>
          </a:bodyPr>
          <a:lstStyle/>
          <a:p>
            <a:r>
              <a:rPr lang="nl-NL" sz="3600" dirty="0">
                <a:solidFill>
                  <a:srgbClr val="1E325C"/>
                </a:solidFill>
                <a:latin typeface="EC Square Sans Pro Medium" panose="020B0500000000020004" pitchFamily="34" charset="0"/>
              </a:rPr>
              <a:t>Irreguliere migratie beheren</a:t>
            </a:r>
          </a:p>
        </p:txBody>
      </p:sp>
      <p:sp>
        <p:nvSpPr>
          <p:cNvPr id="3" name="Rectangle 2"/>
          <p:cNvSpPr/>
          <p:nvPr/>
        </p:nvSpPr>
        <p:spPr>
          <a:xfrm>
            <a:off x="637853" y="2000154"/>
            <a:ext cx="7909560" cy="3170099"/>
          </a:xfrm>
          <a:prstGeom prst="rect">
            <a:avLst/>
          </a:prstGeom>
        </p:spPr>
        <p:txBody>
          <a:bodyPr wrap="square">
            <a:spAutoFit/>
          </a:bodyPr>
          <a:lstStyle/>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Een nieuwe signalering voor </a:t>
            </a:r>
            <a:r>
              <a:rPr lang="nl-NL" sz="2000" b="1" dirty="0">
                <a:solidFill>
                  <a:srgbClr val="1E325C"/>
                </a:solidFill>
                <a:latin typeface="EC Square Sans Pro" panose="020B0506040000020004" pitchFamily="34" charset="0"/>
              </a:rPr>
              <a:t>terugkeerbesluiten</a:t>
            </a:r>
            <a:r>
              <a:rPr lang="nl-NL" sz="2000" dirty="0">
                <a:solidFill>
                  <a:srgbClr val="1E325C"/>
                </a:solidFill>
                <a:latin typeface="EC Square Sans Pro" panose="020B0506040000020004" pitchFamily="34" charset="0"/>
              </a:rPr>
              <a:t> en betere </a:t>
            </a:r>
            <a:r>
              <a:rPr lang="nl-NL" sz="2000" dirty="0" smtClean="0">
                <a:solidFill>
                  <a:srgbClr val="1E325C"/>
                </a:solidFill>
                <a:latin typeface="EC Square Sans Pro" panose="020B0506040000020004" pitchFamily="34" charset="0"/>
              </a:rPr>
              <a:t>instrumenten om </a:t>
            </a:r>
            <a:r>
              <a:rPr lang="nl-NL" sz="2000" dirty="0">
                <a:solidFill>
                  <a:srgbClr val="1E325C"/>
                </a:solidFill>
                <a:latin typeface="EC Square Sans Pro" panose="020B0506040000020004" pitchFamily="34" charset="0"/>
              </a:rPr>
              <a:t>de betrokken </a:t>
            </a:r>
            <a:r>
              <a:rPr lang="nl-NL" sz="2000" b="1" dirty="0">
                <a:solidFill>
                  <a:srgbClr val="1E325C"/>
                </a:solidFill>
                <a:latin typeface="EC Square Sans Pro" panose="020B0506040000020004" pitchFamily="34" charset="0"/>
              </a:rPr>
              <a:t>onderdanen </a:t>
            </a:r>
            <a:r>
              <a:rPr lang="nl-NL" sz="2000" b="1" dirty="0" smtClean="0">
                <a:solidFill>
                  <a:srgbClr val="1E325C"/>
                </a:solidFill>
                <a:latin typeface="EC Square Sans Pro" panose="020B0506040000020004" pitchFamily="34" charset="0"/>
              </a:rPr>
              <a:t>van </a:t>
            </a:r>
            <a:r>
              <a:rPr lang="nl-NL" sz="2000" b="1" dirty="0">
                <a:solidFill>
                  <a:srgbClr val="1E325C"/>
                </a:solidFill>
                <a:latin typeface="EC Square Sans Pro" panose="020B0506040000020004" pitchFamily="34" charset="0"/>
              </a:rPr>
              <a:t>derde </a:t>
            </a:r>
            <a:r>
              <a:rPr lang="nl-NL" sz="2000" b="1" dirty="0" smtClean="0">
                <a:solidFill>
                  <a:srgbClr val="1E325C"/>
                </a:solidFill>
                <a:latin typeface="EC Square Sans Pro" panose="020B0506040000020004" pitchFamily="34" charset="0"/>
              </a:rPr>
              <a:t>          landen </a:t>
            </a:r>
            <a:r>
              <a:rPr lang="nl-NL" sz="2000" b="1" dirty="0">
                <a:solidFill>
                  <a:srgbClr val="1E325C"/>
                </a:solidFill>
                <a:latin typeface="EC Square Sans Pro" panose="020B0506040000020004" pitchFamily="34" charset="0"/>
              </a:rPr>
              <a:t>beter te identificeren </a:t>
            </a:r>
            <a:r>
              <a:rPr lang="nl-NL" sz="2000" dirty="0" smtClean="0">
                <a:solidFill>
                  <a:srgbClr val="1E325C"/>
                </a:solidFill>
                <a:latin typeface="EC Square Sans Pro" panose="020B0506040000020004" pitchFamily="34" charset="0"/>
              </a:rPr>
              <a:t>zullen </a:t>
            </a:r>
            <a:r>
              <a:rPr lang="nl-NL" sz="2000" dirty="0">
                <a:solidFill>
                  <a:srgbClr val="1E325C"/>
                </a:solidFill>
                <a:latin typeface="EC Square Sans Pro" panose="020B0506040000020004" pitchFamily="34" charset="0"/>
              </a:rPr>
              <a:t>helpen </a:t>
            </a:r>
            <a:r>
              <a:rPr lang="nl-NL" sz="2000" dirty="0" smtClean="0">
                <a:solidFill>
                  <a:srgbClr val="1E325C"/>
                </a:solidFill>
                <a:latin typeface="EC Square Sans Pro" panose="020B0506040000020004" pitchFamily="34" charset="0"/>
              </a:rPr>
              <a:t>                                   bij </a:t>
            </a:r>
            <a:r>
              <a:rPr lang="nl-NL" sz="2000" dirty="0">
                <a:solidFill>
                  <a:srgbClr val="1E325C"/>
                </a:solidFill>
                <a:latin typeface="EC Square Sans Pro" panose="020B0506040000020004" pitchFamily="34" charset="0"/>
              </a:rPr>
              <a:t>de aanpak </a:t>
            </a:r>
            <a:r>
              <a:rPr lang="nl-NL" sz="2000" dirty="0" smtClean="0">
                <a:solidFill>
                  <a:srgbClr val="1E325C"/>
                </a:solidFill>
                <a:latin typeface="EC Square Sans Pro" panose="020B0506040000020004" pitchFamily="34" charset="0"/>
              </a:rPr>
              <a:t>van </a:t>
            </a:r>
            <a:r>
              <a:rPr lang="nl-NL" sz="2000" dirty="0">
                <a:solidFill>
                  <a:srgbClr val="1E325C"/>
                </a:solidFill>
                <a:latin typeface="EC Square Sans Pro" panose="020B0506040000020004" pitchFamily="34" charset="0"/>
              </a:rPr>
              <a:t>irreguliere </a:t>
            </a:r>
            <a:r>
              <a:rPr lang="nl-NL" sz="2000" dirty="0" smtClean="0">
                <a:solidFill>
                  <a:srgbClr val="1E325C"/>
                </a:solidFill>
                <a:latin typeface="EC Square Sans Pro" panose="020B0506040000020004" pitchFamily="34" charset="0"/>
              </a:rPr>
              <a:t>migratie</a:t>
            </a:r>
          </a:p>
          <a:p>
            <a:endParaRPr lang="en-US" sz="1000" dirty="0" smtClean="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smtClean="0">
                <a:solidFill>
                  <a:srgbClr val="1E325C"/>
                </a:solidFill>
                <a:latin typeface="EC Square Sans Pro" panose="020B0506040000020004" pitchFamily="34" charset="0"/>
              </a:rPr>
              <a:t>Dankzij </a:t>
            </a:r>
            <a:r>
              <a:rPr lang="nl-NL" sz="2000" dirty="0">
                <a:solidFill>
                  <a:srgbClr val="1E325C"/>
                </a:solidFill>
                <a:latin typeface="EC Square Sans Pro" panose="020B0506040000020004" pitchFamily="34" charset="0"/>
              </a:rPr>
              <a:t>het systeem kan aan de hand van vingerafdrukken </a:t>
            </a:r>
          </a:p>
          <a:p>
            <a:r>
              <a:rPr lang="nl-NL" sz="2000" dirty="0">
                <a:solidFill>
                  <a:srgbClr val="1E325C"/>
                </a:solidFill>
                <a:latin typeface="EC Square Sans Pro" panose="020B0506040000020004" pitchFamily="34" charset="0"/>
              </a:rPr>
              <a:t>    </a:t>
            </a:r>
            <a:r>
              <a:rPr lang="nl-NL" sz="2000" dirty="0" smtClean="0">
                <a:solidFill>
                  <a:srgbClr val="1E325C"/>
                </a:solidFill>
                <a:latin typeface="EC Square Sans Pro" panose="020B0506040000020004" pitchFamily="34" charset="0"/>
              </a:rPr>
              <a:t> worden </a:t>
            </a:r>
            <a:r>
              <a:rPr lang="nl-NL" sz="2000" dirty="0">
                <a:solidFill>
                  <a:srgbClr val="1E325C"/>
                </a:solidFill>
                <a:latin typeface="EC Square Sans Pro" panose="020B0506040000020004" pitchFamily="34" charset="0"/>
              </a:rPr>
              <a:t>opgezocht en geverifieerd of onderdanen </a:t>
            </a:r>
            <a:endParaRPr lang="nl-NL" sz="2000" dirty="0" smtClean="0">
              <a:solidFill>
                <a:srgbClr val="1E325C"/>
              </a:solidFill>
              <a:latin typeface="EC Square Sans Pro" panose="020B0506040000020004" pitchFamily="34" charset="0"/>
            </a:endParaRPr>
          </a:p>
          <a:p>
            <a:r>
              <a:rPr lang="nl-NL" sz="2000" dirty="0">
                <a:solidFill>
                  <a:srgbClr val="1E325C"/>
                </a:solidFill>
                <a:latin typeface="EC Square Sans Pro" panose="020B0506040000020004" pitchFamily="34" charset="0"/>
              </a:rPr>
              <a:t> </a:t>
            </a:r>
            <a:r>
              <a:rPr lang="nl-NL" sz="2000" dirty="0" smtClean="0">
                <a:solidFill>
                  <a:srgbClr val="1E325C"/>
                </a:solidFill>
                <a:latin typeface="EC Square Sans Pro" panose="020B0506040000020004" pitchFamily="34" charset="0"/>
              </a:rPr>
              <a:t>    van </a:t>
            </a:r>
            <a:r>
              <a:rPr lang="nl-NL" sz="2000" dirty="0">
                <a:solidFill>
                  <a:srgbClr val="1E325C"/>
                </a:solidFill>
                <a:latin typeface="EC Square Sans Pro" panose="020B0506040000020004" pitchFamily="34" charset="0"/>
              </a:rPr>
              <a:t>derde landen </a:t>
            </a:r>
            <a:r>
              <a:rPr lang="nl-NL" sz="2000" dirty="0" smtClean="0">
                <a:solidFill>
                  <a:srgbClr val="1E325C"/>
                </a:solidFill>
                <a:latin typeface="EC Square Sans Pro" panose="020B0506040000020004" pitchFamily="34" charset="0"/>
              </a:rPr>
              <a:t>in </a:t>
            </a:r>
            <a:r>
              <a:rPr lang="nl-NL" sz="2000" dirty="0">
                <a:solidFill>
                  <a:srgbClr val="1E325C"/>
                </a:solidFill>
                <a:latin typeface="EC Square Sans Pro" panose="020B0506040000020004" pitchFamily="34" charset="0"/>
              </a:rPr>
              <a:t>het SIS zijn gesignaleerd</a:t>
            </a:r>
          </a:p>
          <a:p>
            <a:pPr marL="342900" indent="-342900">
              <a:buFont typeface="Arial" panose="020B0604020202020204" pitchFamily="34" charset="0"/>
              <a:buChar char="•"/>
            </a:pPr>
            <a:endParaRPr lang="en-US" sz="1000" dirty="0">
              <a:solidFill>
                <a:srgbClr val="1E325C"/>
              </a:solidFill>
              <a:latin typeface="EC Square Sans Pro" panose="020B0506040000020004" pitchFamily="34" charset="0"/>
            </a:endParaRPr>
          </a:p>
          <a:p>
            <a:pPr marL="342900" indent="-342900">
              <a:buFont typeface="Arial" panose="020B0604020202020204" pitchFamily="34" charset="0"/>
              <a:buChar char="•"/>
            </a:pPr>
            <a:r>
              <a:rPr lang="nl-NL" sz="2000" dirty="0">
                <a:solidFill>
                  <a:srgbClr val="1E325C"/>
                </a:solidFill>
                <a:latin typeface="EC Square Sans Pro" panose="020B0506040000020004" pitchFamily="34" charset="0"/>
              </a:rPr>
              <a:t>Nieuwe gegevens over </a:t>
            </a:r>
            <a:r>
              <a:rPr lang="nl-NL" sz="2000" b="1" dirty="0">
                <a:solidFill>
                  <a:srgbClr val="1E325C"/>
                </a:solidFill>
                <a:latin typeface="EC Square Sans Pro" panose="020B0506040000020004" pitchFamily="34" charset="0"/>
              </a:rPr>
              <a:t>vervalste documenten</a:t>
            </a:r>
            <a:r>
              <a:rPr lang="nl-NL" sz="2000" dirty="0">
                <a:solidFill>
                  <a:srgbClr val="1E325C"/>
                </a:solidFill>
                <a:latin typeface="EC Square Sans Pro" panose="020B0506040000020004" pitchFamily="34" charset="0"/>
              </a:rPr>
              <a:t>,</a:t>
            </a:r>
            <a:r>
              <a:rPr lang="nl-NL" sz="2000" b="1" dirty="0">
                <a:solidFill>
                  <a:srgbClr val="1E325C"/>
                </a:solidFill>
                <a:latin typeface="EC Square Sans Pro" panose="020B0506040000020004" pitchFamily="34" charset="0"/>
              </a:rPr>
              <a:t> </a:t>
            </a:r>
            <a:r>
              <a:rPr lang="nl-NL" sz="2000" dirty="0">
                <a:solidFill>
                  <a:srgbClr val="1E325C"/>
                </a:solidFill>
                <a:latin typeface="EC Square Sans Pro" panose="020B0506040000020004" pitchFamily="34" charset="0"/>
              </a:rPr>
              <a:t>waaronder </a:t>
            </a:r>
            <a:r>
              <a:rPr lang="nl-NL" sz="2000" b="1" dirty="0">
                <a:solidFill>
                  <a:srgbClr val="1E325C"/>
                </a:solidFill>
                <a:latin typeface="EC Square Sans Pro" panose="020B0506040000020004" pitchFamily="34" charset="0"/>
              </a:rPr>
              <a:t>reisdocumenten</a:t>
            </a:r>
            <a:r>
              <a:rPr lang="nl-NL" sz="2000" dirty="0">
                <a:solidFill>
                  <a:srgbClr val="1E325C"/>
                </a:solidFill>
                <a:latin typeface="EC Square Sans Pro" panose="020B0506040000020004" pitchFamily="34" charset="0"/>
              </a:rPr>
              <a:t> en </a:t>
            </a:r>
            <a:r>
              <a:rPr lang="nl-NL" sz="2000" b="1" dirty="0">
                <a:solidFill>
                  <a:srgbClr val="1E325C"/>
                </a:solidFill>
                <a:latin typeface="EC Square Sans Pro" panose="020B0506040000020004" pitchFamily="34" charset="0"/>
              </a:rPr>
              <a:t>visumstickers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390" y="886550"/>
            <a:ext cx="697230" cy="69723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6773" y="1784145"/>
            <a:ext cx="6326908" cy="3464735"/>
          </a:xfrm>
          <a:prstGeom prst="rect">
            <a:avLst/>
          </a:prstGeom>
        </p:spPr>
      </p:pic>
    </p:spTree>
    <p:extLst>
      <p:ext uri="{BB962C8B-B14F-4D97-AF65-F5344CB8AC3E}">
        <p14:creationId xmlns:p14="http://schemas.microsoft.com/office/powerpoint/2010/main" val="12722674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8942" y="252639"/>
            <a:ext cx="4562467" cy="646331"/>
          </a:xfrm>
          <a:prstGeom prst="rect">
            <a:avLst/>
          </a:prstGeom>
        </p:spPr>
        <p:txBody>
          <a:bodyPr wrap="none">
            <a:spAutoFit/>
          </a:bodyPr>
          <a:lstStyle/>
          <a:p>
            <a:r>
              <a:rPr lang="nl-NL" sz="3600">
                <a:solidFill>
                  <a:srgbClr val="1E325C"/>
                </a:solidFill>
                <a:latin typeface="EC Square Sans Pro Medium" panose="020B0500000000020004" pitchFamily="34" charset="0"/>
              </a:rPr>
              <a:t>Criminaliteit bestrijden</a:t>
            </a:r>
          </a:p>
        </p:txBody>
      </p:sp>
      <p:sp>
        <p:nvSpPr>
          <p:cNvPr id="3" name="Rectangle 2"/>
          <p:cNvSpPr/>
          <p:nvPr/>
        </p:nvSpPr>
        <p:spPr>
          <a:xfrm>
            <a:off x="3507034" y="1002001"/>
            <a:ext cx="8684966" cy="5232202"/>
          </a:xfrm>
          <a:prstGeom prst="rect">
            <a:avLst/>
          </a:prstGeom>
        </p:spPr>
        <p:txBody>
          <a:bodyPr wrap="square">
            <a:spAutoFit/>
          </a:bodyPr>
          <a:lstStyle/>
          <a:p>
            <a:r>
              <a:rPr lang="nl-NL" sz="2000" dirty="0">
                <a:solidFill>
                  <a:srgbClr val="1E325C"/>
                </a:solidFill>
                <a:latin typeface="EC Square Sans Pro" panose="020B0506040000020004" pitchFamily="34" charset="0"/>
              </a:rPr>
              <a:t>De autoriteiten van de lidstaten </a:t>
            </a:r>
            <a:r>
              <a:rPr lang="nl-NL" sz="2000" dirty="0" smtClean="0">
                <a:solidFill>
                  <a:srgbClr val="1E325C"/>
                </a:solidFill>
                <a:latin typeface="EC Square Sans Pro" panose="020B0506040000020004" pitchFamily="34" charset="0"/>
              </a:rPr>
              <a:t>gebruiken het </a:t>
            </a:r>
            <a:r>
              <a:rPr lang="nl-NL" sz="2000" dirty="0">
                <a:solidFill>
                  <a:srgbClr val="1E325C"/>
                </a:solidFill>
                <a:latin typeface="EC Square Sans Pro" panose="020B0506040000020004" pitchFamily="34" charset="0"/>
              </a:rPr>
              <a:t>SIS </a:t>
            </a:r>
            <a:r>
              <a:rPr lang="nl-NL" sz="2000" dirty="0" smtClean="0">
                <a:solidFill>
                  <a:srgbClr val="1E325C"/>
                </a:solidFill>
                <a:latin typeface="EC Square Sans Pro" panose="020B0506040000020004" pitchFamily="34" charset="0"/>
              </a:rPr>
              <a:t>voor:</a:t>
            </a:r>
            <a:endParaRPr lang="nl-NL" sz="2000" dirty="0">
              <a:solidFill>
                <a:srgbClr val="1E325C"/>
              </a:solidFill>
              <a:latin typeface="EC Square Sans Pro" panose="020B0506040000020004" pitchFamily="34" charset="0"/>
            </a:endParaRPr>
          </a:p>
          <a:p>
            <a:endParaRPr lang="en-US" sz="200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nl-NL" dirty="0" smtClean="0">
                <a:solidFill>
                  <a:srgbClr val="1E325C"/>
                </a:solidFill>
                <a:latin typeface="EC Square Sans Pro" panose="020B0506040000020004" pitchFamily="34" charset="0"/>
              </a:rPr>
              <a:t>aanhouding </a:t>
            </a:r>
            <a:r>
              <a:rPr lang="nl-NL" dirty="0">
                <a:solidFill>
                  <a:srgbClr val="1E325C"/>
                </a:solidFill>
                <a:latin typeface="EC Square Sans Pro" panose="020B0506040000020004" pitchFamily="34" charset="0"/>
              </a:rPr>
              <a:t>van </a:t>
            </a:r>
            <a:r>
              <a:rPr lang="nl-NL" b="1" dirty="0">
                <a:solidFill>
                  <a:srgbClr val="1E325C"/>
                </a:solidFill>
                <a:latin typeface="EC Square Sans Pro" panose="020B0506040000020004" pitchFamily="34" charset="0"/>
              </a:rPr>
              <a:t>personen die worden gezocht</a:t>
            </a:r>
            <a:r>
              <a:rPr lang="nl-NL" dirty="0">
                <a:solidFill>
                  <a:srgbClr val="1E325C"/>
                </a:solidFill>
                <a:latin typeface="EC Square Sans Pro" panose="020B0506040000020004" pitchFamily="34" charset="0"/>
              </a:rPr>
              <a:t> met het oog op vervolging of veroordeling wegens met </a:t>
            </a:r>
            <a:r>
              <a:rPr lang="nl-NL" b="1" dirty="0">
                <a:solidFill>
                  <a:srgbClr val="1E325C"/>
                </a:solidFill>
                <a:latin typeface="EC Square Sans Pro" panose="020B0506040000020004" pitchFamily="34" charset="0"/>
              </a:rPr>
              <a:t>terrorisme</a:t>
            </a:r>
            <a:r>
              <a:rPr lang="nl-NL" dirty="0">
                <a:solidFill>
                  <a:srgbClr val="1E325C"/>
                </a:solidFill>
                <a:latin typeface="EC Square Sans Pro" panose="020B0506040000020004" pitchFamily="34" charset="0"/>
              </a:rPr>
              <a:t> samenhangende </a:t>
            </a:r>
            <a:r>
              <a:rPr lang="nl-NL" dirty="0" smtClean="0">
                <a:solidFill>
                  <a:srgbClr val="1E325C"/>
                </a:solidFill>
                <a:latin typeface="EC Square Sans Cond Pro" panose="020B0506040000020004" pitchFamily="34" charset="0"/>
              </a:rPr>
              <a:t>misdrijven of andere </a:t>
            </a:r>
            <a:r>
              <a:rPr lang="nl-NL" b="1" dirty="0" smtClean="0">
                <a:solidFill>
                  <a:srgbClr val="1E325C"/>
                </a:solidFill>
                <a:latin typeface="EC Square Sans Cond Pro" panose="020B0506040000020004" pitchFamily="34" charset="0"/>
              </a:rPr>
              <a:t>ernstige strafbare feiten</a:t>
            </a:r>
            <a:endParaRPr lang="nl-NL" b="1" dirty="0">
              <a:solidFill>
                <a:srgbClr val="1E325C"/>
              </a:solidFill>
              <a:latin typeface="EC Square Sans Cond Pro" panose="020B0506040000020004" pitchFamily="34" charset="0"/>
            </a:endParaRPr>
          </a:p>
          <a:p>
            <a:pPr lvl="1"/>
            <a:endParaRPr lang="en-US" sz="105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nl-NL" dirty="0" smtClean="0">
                <a:solidFill>
                  <a:srgbClr val="1E325C"/>
                </a:solidFill>
                <a:latin typeface="EC Square Sans Pro" panose="020B0506040000020004" pitchFamily="34" charset="0"/>
              </a:rPr>
              <a:t>controles </a:t>
            </a:r>
            <a:r>
              <a:rPr lang="nl-NL" dirty="0">
                <a:solidFill>
                  <a:srgbClr val="1E325C"/>
                </a:solidFill>
                <a:latin typeface="EC Square Sans Pro" panose="020B0506040000020004" pitchFamily="34" charset="0"/>
              </a:rPr>
              <a:t>van </a:t>
            </a:r>
            <a:r>
              <a:rPr lang="nl-NL" b="1" dirty="0">
                <a:solidFill>
                  <a:srgbClr val="1E325C"/>
                </a:solidFill>
                <a:latin typeface="EC Square Sans Pro" panose="020B0506040000020004" pitchFamily="34" charset="0"/>
              </a:rPr>
              <a:t>bij zware criminaliteit betrokken personen </a:t>
            </a:r>
            <a:r>
              <a:rPr lang="nl-NL" dirty="0">
                <a:solidFill>
                  <a:srgbClr val="1E325C"/>
                </a:solidFill>
                <a:latin typeface="EC Square Sans Pro" panose="020B0506040000020004" pitchFamily="34" charset="0"/>
              </a:rPr>
              <a:t>en van bepaalde soorten </a:t>
            </a:r>
            <a:r>
              <a:rPr lang="nl-NL" b="1" dirty="0">
                <a:solidFill>
                  <a:srgbClr val="1E325C"/>
                </a:solidFill>
                <a:latin typeface="EC Square Sans Pro" panose="020B0506040000020004" pitchFamily="34" charset="0"/>
              </a:rPr>
              <a:t>met zware criminaliteit verband houdende voorwerpen</a:t>
            </a:r>
          </a:p>
          <a:p>
            <a:pPr lvl="1"/>
            <a:endParaRPr lang="en-US" sz="105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nl-NL" dirty="0" smtClean="0">
                <a:solidFill>
                  <a:srgbClr val="1E325C"/>
                </a:solidFill>
                <a:latin typeface="EC Square Sans Pro" panose="020B0506040000020004" pitchFamily="34" charset="0"/>
              </a:rPr>
              <a:t>opsporing </a:t>
            </a:r>
            <a:r>
              <a:rPr lang="nl-NL" dirty="0">
                <a:solidFill>
                  <a:srgbClr val="1E325C"/>
                </a:solidFill>
                <a:latin typeface="EC Square Sans Pro" panose="020B0506040000020004" pitchFamily="34" charset="0"/>
              </a:rPr>
              <a:t>en </a:t>
            </a:r>
            <a:r>
              <a:rPr lang="nl-NL" dirty="0" smtClean="0">
                <a:solidFill>
                  <a:srgbClr val="1E325C"/>
                </a:solidFill>
                <a:latin typeface="EC Square Sans Pro" panose="020B0506040000020004" pitchFamily="34" charset="0"/>
              </a:rPr>
              <a:t>bescherming </a:t>
            </a:r>
            <a:r>
              <a:rPr lang="nl-NL" dirty="0">
                <a:solidFill>
                  <a:srgbClr val="1E325C"/>
                </a:solidFill>
                <a:latin typeface="EC Square Sans Pro" panose="020B0506040000020004" pitchFamily="34" charset="0"/>
              </a:rPr>
              <a:t>van </a:t>
            </a:r>
            <a:r>
              <a:rPr lang="nl-NL" b="1" dirty="0">
                <a:solidFill>
                  <a:srgbClr val="1E325C"/>
                </a:solidFill>
                <a:latin typeface="EC Square Sans Pro" panose="020B0506040000020004" pitchFamily="34" charset="0"/>
              </a:rPr>
              <a:t>vermiste </a:t>
            </a:r>
            <a:r>
              <a:rPr lang="nl-NL" b="1" dirty="0" smtClean="0">
                <a:solidFill>
                  <a:srgbClr val="1E325C"/>
                </a:solidFill>
                <a:latin typeface="EC Square Sans Pro" panose="020B0506040000020004" pitchFamily="34" charset="0"/>
              </a:rPr>
              <a:t>personen</a:t>
            </a:r>
            <a:r>
              <a:rPr lang="nl-NL" dirty="0" smtClean="0">
                <a:solidFill>
                  <a:srgbClr val="1E325C"/>
                </a:solidFill>
                <a:latin typeface="EC Square Sans Pro" panose="020B0506040000020004" pitchFamily="34" charset="0"/>
              </a:rPr>
              <a:t>, bescherming </a:t>
            </a:r>
            <a:r>
              <a:rPr lang="nl-NL" dirty="0">
                <a:solidFill>
                  <a:srgbClr val="1E325C"/>
                </a:solidFill>
                <a:latin typeface="EC Square Sans Pro" panose="020B0506040000020004" pitchFamily="34" charset="0"/>
              </a:rPr>
              <a:t>van </a:t>
            </a:r>
            <a:r>
              <a:rPr lang="nl-NL" b="1" dirty="0">
                <a:solidFill>
                  <a:srgbClr val="1E325C"/>
                </a:solidFill>
                <a:latin typeface="EC Square Sans Pro" panose="020B0506040000020004" pitchFamily="34" charset="0"/>
              </a:rPr>
              <a:t>gevaar lopende kwetsbare personen</a:t>
            </a:r>
            <a:r>
              <a:rPr lang="nl-NL" dirty="0">
                <a:solidFill>
                  <a:srgbClr val="1E325C"/>
                </a:solidFill>
                <a:latin typeface="EC Square Sans Pro" panose="020B0506040000020004" pitchFamily="34" charset="0"/>
              </a:rPr>
              <a:t> die moeten worden belet naar het buitenland te reizen of te worden gebracht, </a:t>
            </a:r>
            <a:r>
              <a:rPr lang="nl-NL" dirty="0" smtClean="0">
                <a:solidFill>
                  <a:srgbClr val="1E325C"/>
                </a:solidFill>
                <a:latin typeface="EC Square Sans Pro" panose="020B0506040000020004" pitchFamily="34" charset="0"/>
              </a:rPr>
              <a:t>en opsporing van </a:t>
            </a:r>
            <a:r>
              <a:rPr lang="nl-NL" b="1" dirty="0" smtClean="0">
                <a:solidFill>
                  <a:srgbClr val="1E325C"/>
                </a:solidFill>
                <a:latin typeface="EC Square Sans Pro" panose="020B0506040000020004" pitchFamily="34" charset="0"/>
              </a:rPr>
              <a:t>getuigen</a:t>
            </a:r>
            <a:r>
              <a:rPr lang="nl-NL" b="1" dirty="0">
                <a:solidFill>
                  <a:srgbClr val="1E325C"/>
                </a:solidFill>
                <a:latin typeface="EC Square Sans Pro" panose="020B0506040000020004" pitchFamily="34" charset="0"/>
              </a:rPr>
              <a:t>, verdachten of slachtoffers</a:t>
            </a:r>
            <a:r>
              <a:rPr lang="nl-NL" dirty="0">
                <a:solidFill>
                  <a:srgbClr val="1E325C"/>
                </a:solidFill>
                <a:latin typeface="EC Square Sans Pro" panose="020B0506040000020004" pitchFamily="34" charset="0"/>
              </a:rPr>
              <a:t> van een strafbaar feit die worden gezocht met het oog op een gerechtelijke procedure</a:t>
            </a:r>
          </a:p>
          <a:p>
            <a:pPr marL="800100" lvl="1" indent="-342900">
              <a:buFont typeface="Arial" panose="020B0604020202020204" pitchFamily="34" charset="0"/>
              <a:buChar char="•"/>
            </a:pPr>
            <a:endParaRPr lang="en-US" sz="105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nl-NL" dirty="0">
                <a:solidFill>
                  <a:srgbClr val="1E325C"/>
                </a:solidFill>
                <a:latin typeface="EC Square Sans Pro" panose="020B0506040000020004" pitchFamily="34" charset="0"/>
              </a:rPr>
              <a:t>identificatie van criminelen </a:t>
            </a:r>
            <a:r>
              <a:rPr lang="nl-NL" dirty="0" smtClean="0">
                <a:solidFill>
                  <a:srgbClr val="1E325C"/>
                </a:solidFill>
                <a:latin typeface="EC Square Sans Pro" panose="020B0506040000020004" pitchFamily="34" charset="0"/>
              </a:rPr>
              <a:t>aan de hand van </a:t>
            </a:r>
            <a:r>
              <a:rPr lang="nl-NL" b="1" dirty="0" smtClean="0">
                <a:solidFill>
                  <a:srgbClr val="1E325C"/>
                </a:solidFill>
                <a:latin typeface="EC Square Sans Pro" panose="020B0506040000020004" pitchFamily="34" charset="0"/>
              </a:rPr>
              <a:t>op </a:t>
            </a:r>
            <a:r>
              <a:rPr lang="nl-NL" b="1" dirty="0">
                <a:solidFill>
                  <a:srgbClr val="1E325C"/>
                </a:solidFill>
                <a:latin typeface="EC Square Sans Pro" panose="020B0506040000020004" pitchFamily="34" charset="0"/>
              </a:rPr>
              <a:t>plaatsen </a:t>
            </a:r>
            <a:r>
              <a:rPr lang="nl-NL" b="1" dirty="0" smtClean="0">
                <a:solidFill>
                  <a:srgbClr val="1E325C"/>
                </a:solidFill>
                <a:latin typeface="EC Square Sans Pro" panose="020B0506040000020004" pitchFamily="34" charset="0"/>
              </a:rPr>
              <a:t>delict van ernstige </a:t>
            </a:r>
            <a:r>
              <a:rPr lang="nl-NL" b="1" dirty="0">
                <a:solidFill>
                  <a:srgbClr val="1E325C"/>
                </a:solidFill>
                <a:latin typeface="EC Square Sans Pro" panose="020B0506040000020004" pitchFamily="34" charset="0"/>
              </a:rPr>
              <a:t>strafbare feiten </a:t>
            </a:r>
            <a:r>
              <a:rPr lang="nl-NL" b="1" dirty="0" smtClean="0">
                <a:solidFill>
                  <a:srgbClr val="1E325C"/>
                </a:solidFill>
                <a:latin typeface="EC Square Sans Pro" panose="020B0506040000020004" pitchFamily="34" charset="0"/>
              </a:rPr>
              <a:t>verzamelde vingerafdrukken</a:t>
            </a:r>
            <a:endParaRPr lang="nl-NL" dirty="0">
              <a:solidFill>
                <a:srgbClr val="1E325C"/>
              </a:solidFill>
              <a:latin typeface="EC Square Sans Pro" panose="020B0506040000020004" pitchFamily="34" charset="0"/>
            </a:endParaRPr>
          </a:p>
          <a:p>
            <a:pPr lvl="1"/>
            <a:endParaRPr lang="en-US" sz="1050" dirty="0">
              <a:solidFill>
                <a:srgbClr val="1E325C"/>
              </a:solidFill>
              <a:latin typeface="EC Square Sans Pro" panose="020B0506040000020004" pitchFamily="34" charset="0"/>
            </a:endParaRPr>
          </a:p>
          <a:p>
            <a:pPr marL="800100" lvl="1" indent="-342900">
              <a:buFont typeface="Arial" panose="020B0604020202020204" pitchFamily="34" charset="0"/>
              <a:buChar char="•"/>
            </a:pPr>
            <a:r>
              <a:rPr lang="nl-NL" dirty="0">
                <a:solidFill>
                  <a:srgbClr val="1E325C"/>
                </a:solidFill>
                <a:latin typeface="EC Square Sans Pro" panose="020B0506040000020004" pitchFamily="34" charset="0"/>
              </a:rPr>
              <a:t>o</a:t>
            </a:r>
            <a:r>
              <a:rPr lang="nl-NL" dirty="0" smtClean="0">
                <a:solidFill>
                  <a:srgbClr val="1E325C"/>
                </a:solidFill>
                <a:latin typeface="EC Square Sans Pro" panose="020B0506040000020004" pitchFamily="34" charset="0"/>
              </a:rPr>
              <a:t>psporing van </a:t>
            </a:r>
            <a:r>
              <a:rPr lang="nl-NL" b="1" dirty="0">
                <a:solidFill>
                  <a:srgbClr val="1E325C"/>
                </a:solidFill>
                <a:latin typeface="EC Square Sans Pro" panose="020B0506040000020004" pitchFamily="34" charset="0"/>
              </a:rPr>
              <a:t>voorwerpen met het oog op inbeslagneming of gebruik als bewijsmateriaal</a:t>
            </a:r>
            <a:r>
              <a:rPr lang="nl-NL" dirty="0">
                <a:solidFill>
                  <a:srgbClr val="1E325C"/>
                </a:solidFill>
                <a:latin typeface="EC Square Sans Pro" panose="020B0506040000020004" pitchFamily="34" charset="0"/>
              </a:rPr>
              <a:t> in een strafprocedure</a:t>
            </a:r>
          </a:p>
        </p:txBody>
      </p:sp>
      <p:sp>
        <p:nvSpPr>
          <p:cNvPr id="4" name="Oval 3"/>
          <p:cNvSpPr/>
          <p:nvPr/>
        </p:nvSpPr>
        <p:spPr>
          <a:xfrm>
            <a:off x="-576684" y="-234510"/>
            <a:ext cx="3961092" cy="6839917"/>
          </a:xfrm>
          <a:custGeom>
            <a:avLst/>
            <a:gdLst>
              <a:gd name="connsiteX0" fmla="*/ 0 w 3602516"/>
              <a:gd name="connsiteY0" fmla="*/ 3316077 h 6632154"/>
              <a:gd name="connsiteX1" fmla="*/ 1801258 w 3602516"/>
              <a:gd name="connsiteY1" fmla="*/ 0 h 6632154"/>
              <a:gd name="connsiteX2" fmla="*/ 3602516 w 3602516"/>
              <a:gd name="connsiteY2" fmla="*/ 3316077 h 6632154"/>
              <a:gd name="connsiteX3" fmla="*/ 1801258 w 3602516"/>
              <a:gd name="connsiteY3" fmla="*/ 6632154 h 6632154"/>
              <a:gd name="connsiteX4" fmla="*/ 0 w 3602516"/>
              <a:gd name="connsiteY4" fmla="*/ 3316077 h 6632154"/>
              <a:gd name="connsiteX0" fmla="*/ 0 w 3712684"/>
              <a:gd name="connsiteY0" fmla="*/ 3316356 h 6632741"/>
              <a:gd name="connsiteX1" fmla="*/ 1801258 w 3712684"/>
              <a:gd name="connsiteY1" fmla="*/ 279 h 6632741"/>
              <a:gd name="connsiteX2" fmla="*/ 3712684 w 3712684"/>
              <a:gd name="connsiteY2" fmla="*/ 3459575 h 6632741"/>
              <a:gd name="connsiteX3" fmla="*/ 1801258 w 3712684"/>
              <a:gd name="connsiteY3" fmla="*/ 6632433 h 6632741"/>
              <a:gd name="connsiteX4" fmla="*/ 0 w 3712684"/>
              <a:gd name="connsiteY4" fmla="*/ 3316356 h 6632741"/>
              <a:gd name="connsiteX0" fmla="*/ 0 w 3712684"/>
              <a:gd name="connsiteY0" fmla="*/ 3316356 h 6632741"/>
              <a:gd name="connsiteX1" fmla="*/ 1801258 w 3712684"/>
              <a:gd name="connsiteY1" fmla="*/ 279 h 6632741"/>
              <a:gd name="connsiteX2" fmla="*/ 3712684 w 3712684"/>
              <a:gd name="connsiteY2" fmla="*/ 3459575 h 6632741"/>
              <a:gd name="connsiteX3" fmla="*/ 1801258 w 3712684"/>
              <a:gd name="connsiteY3" fmla="*/ 6632433 h 6632741"/>
              <a:gd name="connsiteX4" fmla="*/ 0 w 3712684"/>
              <a:gd name="connsiteY4" fmla="*/ 3316356 h 6632741"/>
              <a:gd name="connsiteX0" fmla="*/ 0 w 3713290"/>
              <a:gd name="connsiteY0" fmla="*/ 3316356 h 6633632"/>
              <a:gd name="connsiteX1" fmla="*/ 1801258 w 3713290"/>
              <a:gd name="connsiteY1" fmla="*/ 279 h 6633632"/>
              <a:gd name="connsiteX2" fmla="*/ 3712684 w 3713290"/>
              <a:gd name="connsiteY2" fmla="*/ 3459575 h 6633632"/>
              <a:gd name="connsiteX3" fmla="*/ 1801258 w 3713290"/>
              <a:gd name="connsiteY3" fmla="*/ 6632433 h 6633632"/>
              <a:gd name="connsiteX4" fmla="*/ 0 w 3713290"/>
              <a:gd name="connsiteY4" fmla="*/ 3316356 h 6633632"/>
              <a:gd name="connsiteX0" fmla="*/ 0 w 3713290"/>
              <a:gd name="connsiteY0" fmla="*/ 3316160 h 6633436"/>
              <a:gd name="connsiteX1" fmla="*/ 1801258 w 3713290"/>
              <a:gd name="connsiteY1" fmla="*/ 83 h 6633436"/>
              <a:gd name="connsiteX2" fmla="*/ 3712684 w 3713290"/>
              <a:gd name="connsiteY2" fmla="*/ 3459379 h 6633436"/>
              <a:gd name="connsiteX3" fmla="*/ 1801258 w 3713290"/>
              <a:gd name="connsiteY3" fmla="*/ 6632237 h 6633436"/>
              <a:gd name="connsiteX4" fmla="*/ 0 w 3713290"/>
              <a:gd name="connsiteY4" fmla="*/ 3316160 h 6633436"/>
              <a:gd name="connsiteX0" fmla="*/ 0 w 3713602"/>
              <a:gd name="connsiteY0" fmla="*/ 3316160 h 6632245"/>
              <a:gd name="connsiteX1" fmla="*/ 1801258 w 3713602"/>
              <a:gd name="connsiteY1" fmla="*/ 83 h 6632245"/>
              <a:gd name="connsiteX2" fmla="*/ 3712684 w 3713602"/>
              <a:gd name="connsiteY2" fmla="*/ 3459379 h 6632245"/>
              <a:gd name="connsiteX3" fmla="*/ 1801258 w 3713602"/>
              <a:gd name="connsiteY3" fmla="*/ 6632237 h 6632245"/>
              <a:gd name="connsiteX4" fmla="*/ 0 w 3713602"/>
              <a:gd name="connsiteY4" fmla="*/ 3316160 h 6632245"/>
              <a:gd name="connsiteX0" fmla="*/ 313 w 3713824"/>
              <a:gd name="connsiteY0" fmla="*/ 3316133 h 6643235"/>
              <a:gd name="connsiteX1" fmla="*/ 1801571 w 3713824"/>
              <a:gd name="connsiteY1" fmla="*/ 56 h 6643235"/>
              <a:gd name="connsiteX2" fmla="*/ 3712997 w 3713824"/>
              <a:gd name="connsiteY2" fmla="*/ 3459352 h 6643235"/>
              <a:gd name="connsiteX3" fmla="*/ 1702419 w 3713824"/>
              <a:gd name="connsiteY3" fmla="*/ 6643227 h 6643235"/>
              <a:gd name="connsiteX4" fmla="*/ 313 w 3713824"/>
              <a:gd name="connsiteY4" fmla="*/ 3316133 h 6643235"/>
              <a:gd name="connsiteX0" fmla="*/ 313 w 3713824"/>
              <a:gd name="connsiteY0" fmla="*/ 3316133 h 6643235"/>
              <a:gd name="connsiteX1" fmla="*/ 1801571 w 3713824"/>
              <a:gd name="connsiteY1" fmla="*/ 56 h 6643235"/>
              <a:gd name="connsiteX2" fmla="*/ 3712997 w 3713824"/>
              <a:gd name="connsiteY2" fmla="*/ 3459352 h 6643235"/>
              <a:gd name="connsiteX3" fmla="*/ 1702419 w 3713824"/>
              <a:gd name="connsiteY3" fmla="*/ 6643227 h 6643235"/>
              <a:gd name="connsiteX4" fmla="*/ 313 w 3713824"/>
              <a:gd name="connsiteY4" fmla="*/ 3316133 h 6643235"/>
              <a:gd name="connsiteX0" fmla="*/ 313 w 3729635"/>
              <a:gd name="connsiteY0" fmla="*/ 3316133 h 6643232"/>
              <a:gd name="connsiteX1" fmla="*/ 1801571 w 3729635"/>
              <a:gd name="connsiteY1" fmla="*/ 56 h 6643232"/>
              <a:gd name="connsiteX2" fmla="*/ 3712997 w 3729635"/>
              <a:gd name="connsiteY2" fmla="*/ 3459352 h 6643232"/>
              <a:gd name="connsiteX3" fmla="*/ 1702419 w 3729635"/>
              <a:gd name="connsiteY3" fmla="*/ 6643227 h 6643232"/>
              <a:gd name="connsiteX4" fmla="*/ 313 w 3729635"/>
              <a:gd name="connsiteY4" fmla="*/ 3316133 h 6643232"/>
              <a:gd name="connsiteX0" fmla="*/ 277 w 3728532"/>
              <a:gd name="connsiteY0" fmla="*/ 3316133 h 6665925"/>
              <a:gd name="connsiteX1" fmla="*/ 1801535 w 3728532"/>
              <a:gd name="connsiteY1" fmla="*/ 56 h 6665925"/>
              <a:gd name="connsiteX2" fmla="*/ 3712961 w 3728532"/>
              <a:gd name="connsiteY2" fmla="*/ 3459352 h 6665925"/>
              <a:gd name="connsiteX3" fmla="*/ 1702383 w 3728532"/>
              <a:gd name="connsiteY3" fmla="*/ 6643227 h 6665925"/>
              <a:gd name="connsiteX4" fmla="*/ 277 w 3728532"/>
              <a:gd name="connsiteY4" fmla="*/ 3316133 h 6665925"/>
              <a:gd name="connsiteX0" fmla="*/ 2102 w 3728746"/>
              <a:gd name="connsiteY0" fmla="*/ 3316133 h 6655187"/>
              <a:gd name="connsiteX1" fmla="*/ 1803360 w 3728746"/>
              <a:gd name="connsiteY1" fmla="*/ 56 h 6655187"/>
              <a:gd name="connsiteX2" fmla="*/ 3714786 w 3728746"/>
              <a:gd name="connsiteY2" fmla="*/ 3459352 h 6655187"/>
              <a:gd name="connsiteX3" fmla="*/ 1549971 w 3728746"/>
              <a:gd name="connsiteY3" fmla="*/ 6632210 h 6655187"/>
              <a:gd name="connsiteX4" fmla="*/ 2102 w 3728746"/>
              <a:gd name="connsiteY4" fmla="*/ 3316133 h 6655187"/>
              <a:gd name="connsiteX0" fmla="*/ 2002 w 3728348"/>
              <a:gd name="connsiteY0" fmla="*/ 3316133 h 6704615"/>
              <a:gd name="connsiteX1" fmla="*/ 1803260 w 3728348"/>
              <a:gd name="connsiteY1" fmla="*/ 56 h 6704615"/>
              <a:gd name="connsiteX2" fmla="*/ 3714686 w 3728348"/>
              <a:gd name="connsiteY2" fmla="*/ 3459352 h 6704615"/>
              <a:gd name="connsiteX3" fmla="*/ 1549871 w 3728348"/>
              <a:gd name="connsiteY3" fmla="*/ 6632210 h 6704615"/>
              <a:gd name="connsiteX4" fmla="*/ 2002 w 3728348"/>
              <a:gd name="connsiteY4" fmla="*/ 3316133 h 6704615"/>
              <a:gd name="connsiteX0" fmla="*/ 32 w 3726378"/>
              <a:gd name="connsiteY0" fmla="*/ 3316133 h 6704615"/>
              <a:gd name="connsiteX1" fmla="*/ 1525868 w 3726378"/>
              <a:gd name="connsiteY1" fmla="*/ 56 h 6704615"/>
              <a:gd name="connsiteX2" fmla="*/ 3712716 w 3726378"/>
              <a:gd name="connsiteY2" fmla="*/ 3459352 h 6704615"/>
              <a:gd name="connsiteX3" fmla="*/ 1547901 w 3726378"/>
              <a:gd name="connsiteY3" fmla="*/ 6632210 h 6704615"/>
              <a:gd name="connsiteX4" fmla="*/ 32 w 3726378"/>
              <a:gd name="connsiteY4" fmla="*/ 3316133 h 6704615"/>
              <a:gd name="connsiteX0" fmla="*/ 4710 w 3731056"/>
              <a:gd name="connsiteY0" fmla="*/ 3323434 h 6711916"/>
              <a:gd name="connsiteX1" fmla="*/ 1530546 w 3731056"/>
              <a:gd name="connsiteY1" fmla="*/ 7357 h 6711916"/>
              <a:gd name="connsiteX2" fmla="*/ 3717394 w 3731056"/>
              <a:gd name="connsiteY2" fmla="*/ 3466653 h 6711916"/>
              <a:gd name="connsiteX3" fmla="*/ 1552579 w 3731056"/>
              <a:gd name="connsiteY3" fmla="*/ 6639511 h 6711916"/>
              <a:gd name="connsiteX4" fmla="*/ 4710 w 3731056"/>
              <a:gd name="connsiteY4" fmla="*/ 3323434 h 6711916"/>
              <a:gd name="connsiteX0" fmla="*/ 57 w 3726403"/>
              <a:gd name="connsiteY0" fmla="*/ 3316267 h 6704749"/>
              <a:gd name="connsiteX1" fmla="*/ 1525893 w 3726403"/>
              <a:gd name="connsiteY1" fmla="*/ 190 h 6704749"/>
              <a:gd name="connsiteX2" fmla="*/ 3712741 w 3726403"/>
              <a:gd name="connsiteY2" fmla="*/ 3459486 h 6704749"/>
              <a:gd name="connsiteX3" fmla="*/ 1547926 w 3726403"/>
              <a:gd name="connsiteY3" fmla="*/ 6632344 h 6704749"/>
              <a:gd name="connsiteX4" fmla="*/ 57 w 3726403"/>
              <a:gd name="connsiteY4" fmla="*/ 3316267 h 6704749"/>
              <a:gd name="connsiteX0" fmla="*/ 121672 w 3848018"/>
              <a:gd name="connsiteY0" fmla="*/ 3448459 h 6836941"/>
              <a:gd name="connsiteX1" fmla="*/ 1019546 w 3848018"/>
              <a:gd name="connsiteY1" fmla="*/ 180 h 6836941"/>
              <a:gd name="connsiteX2" fmla="*/ 3834356 w 3848018"/>
              <a:gd name="connsiteY2" fmla="*/ 3591678 h 6836941"/>
              <a:gd name="connsiteX3" fmla="*/ 1669541 w 3848018"/>
              <a:gd name="connsiteY3" fmla="*/ 6764536 h 6836941"/>
              <a:gd name="connsiteX4" fmla="*/ 121672 w 3848018"/>
              <a:gd name="connsiteY4" fmla="*/ 3448459 h 6836941"/>
              <a:gd name="connsiteX0" fmla="*/ 234746 w 3961092"/>
              <a:gd name="connsiteY0" fmla="*/ 3451435 h 6839917"/>
              <a:gd name="connsiteX1" fmla="*/ 1132620 w 3961092"/>
              <a:gd name="connsiteY1" fmla="*/ 3156 h 6839917"/>
              <a:gd name="connsiteX2" fmla="*/ 3947430 w 3961092"/>
              <a:gd name="connsiteY2" fmla="*/ 3594654 h 6839917"/>
              <a:gd name="connsiteX3" fmla="*/ 1782615 w 3961092"/>
              <a:gd name="connsiteY3" fmla="*/ 6767512 h 6839917"/>
              <a:gd name="connsiteX4" fmla="*/ 234746 w 3961092"/>
              <a:gd name="connsiteY4" fmla="*/ 3451435 h 6839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092" h="6839917">
                <a:moveTo>
                  <a:pt x="234746" y="3451435"/>
                </a:moveTo>
                <a:cubicBezTo>
                  <a:pt x="126414" y="2324042"/>
                  <a:pt x="-576830" y="78437"/>
                  <a:pt x="1132620" y="3156"/>
                </a:cubicBezTo>
                <a:cubicBezTo>
                  <a:pt x="2842070" y="-72125"/>
                  <a:pt x="3804211" y="1201375"/>
                  <a:pt x="3947430" y="3594654"/>
                </a:cubicBezTo>
                <a:cubicBezTo>
                  <a:pt x="4112683" y="6329457"/>
                  <a:pt x="2742919" y="7099855"/>
                  <a:pt x="1782615" y="6767512"/>
                </a:cubicBezTo>
                <a:cubicBezTo>
                  <a:pt x="822311" y="6435169"/>
                  <a:pt x="343078" y="4578828"/>
                  <a:pt x="234746" y="3451435"/>
                </a:cubicBezTo>
                <a:close/>
              </a:path>
            </a:pathLst>
          </a:custGeom>
          <a:blipFill dpi="0" rotWithShape="1">
            <a:blip r:embed="rId2" cstate="print">
              <a:extLst>
                <a:ext uri="{28A0092B-C50C-407E-A947-70E740481C1C}">
                  <a14:useLocalDpi xmlns:a14="http://schemas.microsoft.com/office/drawing/2010/main" val="0"/>
                </a:ext>
              </a:extLst>
            </a:blip>
            <a:srcRect/>
            <a:stretch>
              <a:fillRect l="-64706" t="2770" r="-77892" b="-25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9371" y="374573"/>
            <a:ext cx="699571" cy="699571"/>
          </a:xfrm>
          <a:prstGeom prst="rect">
            <a:avLst/>
          </a:prstGeom>
        </p:spPr>
      </p:pic>
    </p:spTree>
    <p:extLst>
      <p:ext uri="{BB962C8B-B14F-4D97-AF65-F5344CB8AC3E}">
        <p14:creationId xmlns:p14="http://schemas.microsoft.com/office/powerpoint/2010/main" val="15203327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3254</TotalTime>
  <Words>1052</Words>
  <Application>Microsoft Office PowerPoint</Application>
  <PresentationFormat>Widescreen</PresentationFormat>
  <Paragraphs>116</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Courier New</vt:lpstr>
      <vt:lpstr>EC Square Sans Cond Pro</vt:lpstr>
      <vt:lpstr>EC Square Sans Pro</vt:lpstr>
      <vt:lpstr>EC Square Sans Pro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GUARANTEEING FREEDOM,  SECURITY and JUSTICE</dc:title>
  <dc:creator>CUSCHIERI Mario (HOME)</dc:creator>
  <cp:lastModifiedBy>TODOROVIC Stefan (HOME-EXT)</cp:lastModifiedBy>
  <cp:revision>139</cp:revision>
  <dcterms:created xsi:type="dcterms:W3CDTF">2021-09-13T07:58:33Z</dcterms:created>
  <dcterms:modified xsi:type="dcterms:W3CDTF">2022-09-26T13:37:46Z</dcterms:modified>
</cp:coreProperties>
</file>