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3" r:id="rId2"/>
    <p:sldId id="294" r:id="rId3"/>
    <p:sldId id="295" r:id="rId4"/>
    <p:sldId id="296" r:id="rId5"/>
    <p:sldId id="306" r:id="rId6"/>
    <p:sldId id="297" r:id="rId7"/>
    <p:sldId id="304" r:id="rId8"/>
    <p:sldId id="298" r:id="rId9"/>
    <p:sldId id="299" r:id="rId10"/>
    <p:sldId id="307" r:id="rId11"/>
    <p:sldId id="300" r:id="rId12"/>
    <p:sldId id="305" r:id="rId13"/>
    <p:sldId id="301" r:id="rId14"/>
    <p:sldId id="303" r:id="rId15"/>
    <p:sldId id="3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IZAITE Karolina (HOME)" initials="KK(" lastIdx="13" clrIdx="0">
    <p:extLst>
      <p:ext uri="{19B8F6BF-5375-455C-9EA6-DF929625EA0E}">
        <p15:presenceInfo xmlns:p15="http://schemas.microsoft.com/office/powerpoint/2012/main" userId="S-1-5-21-1606980848-2025429265-839522115-692547" providerId="AD"/>
      </p:ext>
    </p:extLst>
  </p:cmAuthor>
  <p:cmAuthor id="2" name="CUSCHIERI Mario (HOME)" initials="author" lastIdx="8" clrIdx="1">
    <p:extLst>
      <p:ext uri="{19B8F6BF-5375-455C-9EA6-DF929625EA0E}">
        <p15:presenceInfo xmlns:p15="http://schemas.microsoft.com/office/powerpoint/2012/main" userId="CUSCHIERI Mario (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25C"/>
    <a:srgbClr val="FFCE44"/>
    <a:srgbClr val="0356B1"/>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5407" autoAdjust="0"/>
  </p:normalViewPr>
  <p:slideViewPr>
    <p:cSldViewPr snapToGrid="0">
      <p:cViewPr varScale="1">
        <p:scale>
          <a:sx n="66" d="100"/>
          <a:sy n="66" d="100"/>
        </p:scale>
        <p:origin x="684" y="60"/>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26/09/2022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26/09/2022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9921833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smtClean="0"/>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17840629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smtClean="0"/>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smtClean="0"/>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smtClean="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smtClean="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smtClean="0"/>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smtClean="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smtClean="0"/>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smtClean="0"/>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3677460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1450" y="6059311"/>
            <a:ext cx="763287" cy="509073"/>
          </a:xfrm>
          <a:prstGeom prst="rect">
            <a:avLst/>
          </a:prstGeom>
        </p:spPr>
      </p:pic>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0699858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8244287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smtClean="0"/>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edps.europa.eu/sites/edp/files/publication/16-11-07_sis_ii_guide_of_access_en.pdf" TargetMode="Externa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www.facebook.com/EuropeanCommission" TargetMode="External"/><Relationship Id="rId13" Type="http://schemas.openxmlformats.org/officeDocument/2006/relationships/hyperlink" Target="https://medium.com/%40EuropeanCommission" TargetMode="External"/><Relationship Id="rId3" Type="http://schemas.openxmlformats.org/officeDocument/2006/relationships/hyperlink" Target="https://ec.europa.eu/" TargetMode="External"/><Relationship Id="rId7" Type="http://schemas.openxmlformats.org/officeDocument/2006/relationships/hyperlink" Target="https://twitter.com/EUHomeAffairs?s=20" TargetMode="External"/><Relationship Id="rId12" Type="http://schemas.openxmlformats.org/officeDocument/2006/relationships/image" Target="../media/image30.png"/><Relationship Id="rId2" Type="http://schemas.openxmlformats.org/officeDocument/2006/relationships/image" Target="../media/image26.png"/><Relationship Id="rId16"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hyperlink" Target="https://twitter.com/eu_commission" TargetMode="External"/><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hyperlink" Target="https://www.youtube.com/user/EUHomeAffairs" TargetMode="External"/><Relationship Id="rId10" Type="http://schemas.openxmlformats.org/officeDocument/2006/relationships/hyperlink" Target="https://www.linkedin.com/company/european-commission/" TargetMode="External"/><Relationship Id="rId4" Type="http://schemas.openxmlformats.org/officeDocument/2006/relationships/hyperlink" Target="https://europa.eu/" TargetMode="External"/><Relationship Id="rId9" Type="http://schemas.openxmlformats.org/officeDocument/2006/relationships/image" Target="../media/image28.png"/><Relationship Id="rId14" Type="http://schemas.openxmlformats.org/officeDocument/2006/relationships/hyperlink" Target="https://www.youtube.com/user/eutub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710" b="7053"/>
          <a:stretch/>
        </p:blipFill>
        <p:spPr>
          <a:xfrm>
            <a:off x="4" y="-40943"/>
            <a:ext cx="12192000" cy="6926239"/>
          </a:xfrm>
          <a:prstGeom prst="rect">
            <a:avLst/>
          </a:prstGeom>
        </p:spPr>
      </p:pic>
      <p:sp>
        <p:nvSpPr>
          <p:cNvPr id="7" name="Oval 6"/>
          <p:cNvSpPr/>
          <p:nvPr/>
        </p:nvSpPr>
        <p:spPr>
          <a:xfrm>
            <a:off x="-1714692" y="-1153237"/>
            <a:ext cx="9971589" cy="3758677"/>
          </a:xfrm>
          <a:custGeom>
            <a:avLst/>
            <a:gdLst>
              <a:gd name="connsiteX0" fmla="*/ 0 w 9799093"/>
              <a:gd name="connsiteY0" fmla="*/ 2013045 h 4026090"/>
              <a:gd name="connsiteX1" fmla="*/ 4899547 w 9799093"/>
              <a:gd name="connsiteY1" fmla="*/ 0 h 4026090"/>
              <a:gd name="connsiteX2" fmla="*/ 9799094 w 9799093"/>
              <a:gd name="connsiteY2" fmla="*/ 2013045 h 4026090"/>
              <a:gd name="connsiteX3" fmla="*/ 4899547 w 9799093"/>
              <a:gd name="connsiteY3" fmla="*/ 4026090 h 4026090"/>
              <a:gd name="connsiteX4" fmla="*/ 0 w 9799093"/>
              <a:gd name="connsiteY4" fmla="*/ 2013045 h 4026090"/>
              <a:gd name="connsiteX0" fmla="*/ 0 w 9799094"/>
              <a:gd name="connsiteY0" fmla="*/ 2013045 h 4038212"/>
              <a:gd name="connsiteX1" fmla="*/ 4899547 w 9799094"/>
              <a:gd name="connsiteY1" fmla="*/ 0 h 4038212"/>
              <a:gd name="connsiteX2" fmla="*/ 9799094 w 9799094"/>
              <a:gd name="connsiteY2" fmla="*/ 2013045 h 4038212"/>
              <a:gd name="connsiteX3" fmla="*/ 4899547 w 9799094"/>
              <a:gd name="connsiteY3" fmla="*/ 4026090 h 4038212"/>
              <a:gd name="connsiteX4" fmla="*/ 0 w 9799094"/>
              <a:gd name="connsiteY4" fmla="*/ 2013045 h 4038212"/>
              <a:gd name="connsiteX0" fmla="*/ 26697 w 9825791"/>
              <a:gd name="connsiteY0" fmla="*/ 2013045 h 3688529"/>
              <a:gd name="connsiteX1" fmla="*/ 4926244 w 9825791"/>
              <a:gd name="connsiteY1" fmla="*/ 0 h 3688529"/>
              <a:gd name="connsiteX2" fmla="*/ 9825791 w 9825791"/>
              <a:gd name="connsiteY2" fmla="*/ 2013045 h 3688529"/>
              <a:gd name="connsiteX3" fmla="*/ 3711594 w 9825791"/>
              <a:gd name="connsiteY3" fmla="*/ 3671248 h 3688529"/>
              <a:gd name="connsiteX4" fmla="*/ 26697 w 9825791"/>
              <a:gd name="connsiteY4" fmla="*/ 2013045 h 3688529"/>
              <a:gd name="connsiteX0" fmla="*/ 275196 w 10074290"/>
              <a:gd name="connsiteY0" fmla="*/ 2013045 h 3758677"/>
              <a:gd name="connsiteX1" fmla="*/ 5174743 w 10074290"/>
              <a:gd name="connsiteY1" fmla="*/ 0 h 3758677"/>
              <a:gd name="connsiteX2" fmla="*/ 10074290 w 10074290"/>
              <a:gd name="connsiteY2" fmla="*/ 2013045 h 3758677"/>
              <a:gd name="connsiteX3" fmla="*/ 3960093 w 10074290"/>
              <a:gd name="connsiteY3" fmla="*/ 3671248 h 3758677"/>
              <a:gd name="connsiteX4" fmla="*/ 275196 w 10074290"/>
              <a:gd name="connsiteY4" fmla="*/ 2013045 h 3758677"/>
              <a:gd name="connsiteX0" fmla="*/ 172495 w 9971589"/>
              <a:gd name="connsiteY0" fmla="*/ 2013045 h 3758677"/>
              <a:gd name="connsiteX1" fmla="*/ 5072042 w 9971589"/>
              <a:gd name="connsiteY1" fmla="*/ 0 h 3758677"/>
              <a:gd name="connsiteX2" fmla="*/ 9971589 w 9971589"/>
              <a:gd name="connsiteY2" fmla="*/ 2013045 h 3758677"/>
              <a:gd name="connsiteX3" fmla="*/ 3857392 w 9971589"/>
              <a:gd name="connsiteY3" fmla="*/ 3671248 h 3758677"/>
              <a:gd name="connsiteX4" fmla="*/ 172495 w 9971589"/>
              <a:gd name="connsiteY4" fmla="*/ 2013045 h 3758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589" h="3758677">
                <a:moveTo>
                  <a:pt x="172495" y="2013045"/>
                </a:moveTo>
                <a:cubicBezTo>
                  <a:pt x="142925" y="1906137"/>
                  <a:pt x="2366097" y="0"/>
                  <a:pt x="5072042" y="0"/>
                </a:cubicBezTo>
                <a:cubicBezTo>
                  <a:pt x="7777987" y="0"/>
                  <a:pt x="9971589" y="901271"/>
                  <a:pt x="9971589" y="2013045"/>
                </a:cubicBezTo>
                <a:cubicBezTo>
                  <a:pt x="9971589" y="3124819"/>
                  <a:pt x="8978992" y="4053385"/>
                  <a:pt x="3857392" y="3671248"/>
                </a:cubicBezTo>
                <a:cubicBezTo>
                  <a:pt x="-1264208" y="3289111"/>
                  <a:pt x="202065" y="2119953"/>
                  <a:pt x="172495" y="20130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01993" y="160067"/>
            <a:ext cx="7787014" cy="1754326"/>
          </a:xfrm>
          <a:prstGeom prst="rect">
            <a:avLst/>
          </a:prstGeom>
        </p:spPr>
        <p:txBody>
          <a:bodyPr wrap="square">
            <a:spAutoFit/>
          </a:bodyPr>
          <a:lstStyle/>
          <a:p>
            <a:r>
              <a:rPr lang="lv-LV" sz="5200" b="1" dirty="0">
                <a:solidFill>
                  <a:srgbClr val="1E325C"/>
                </a:solidFill>
                <a:latin typeface="EC Square Sans Pro" panose="020B0506040000020004" pitchFamily="34" charset="0"/>
              </a:rPr>
              <a:t>Brīvība, </a:t>
            </a:r>
            <a:r>
              <a:rPr lang="lv-LV" sz="5200" b="1" dirty="0" smtClean="0">
                <a:solidFill>
                  <a:srgbClr val="1E325C"/>
                </a:solidFill>
                <a:latin typeface="EC Square Sans Pro" panose="020B0506040000020004" pitchFamily="34" charset="0"/>
              </a:rPr>
              <a:t>drošība </a:t>
            </a:r>
            <a:r>
              <a:rPr lang="lv-LV" sz="5200" b="1" dirty="0">
                <a:solidFill>
                  <a:srgbClr val="1E325C"/>
                </a:solidFill>
                <a:latin typeface="EC Square Sans Pro" panose="020B0506040000020004" pitchFamily="34" charset="0"/>
              </a:rPr>
              <a:t>un tiesiskums</a:t>
            </a:r>
          </a:p>
        </p:txBody>
      </p:sp>
      <p:sp>
        <p:nvSpPr>
          <p:cNvPr id="3" name="Rectangle 2"/>
          <p:cNvSpPr/>
          <p:nvPr/>
        </p:nvSpPr>
        <p:spPr>
          <a:xfrm>
            <a:off x="328168" y="1839399"/>
            <a:ext cx="6584515" cy="415498"/>
          </a:xfrm>
          <a:prstGeom prst="rect">
            <a:avLst/>
          </a:prstGeom>
        </p:spPr>
        <p:txBody>
          <a:bodyPr wrap="square">
            <a:spAutoFit/>
          </a:bodyPr>
          <a:lstStyle/>
          <a:p>
            <a:r>
              <a:rPr lang="lv-LV" sz="2100" b="1">
                <a:solidFill>
                  <a:srgbClr val="FFCE44"/>
                </a:solidFill>
                <a:latin typeface="EC Square Sans Pro" panose="020B0506040000020004" pitchFamily="34" charset="0"/>
              </a:rPr>
              <a:t>ŠENGENAS INFORMĀCIJAS SISTĒMA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645" y="1268730"/>
            <a:ext cx="5200650" cy="52006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33" y="6059311"/>
            <a:ext cx="763287" cy="509073"/>
          </a:xfrm>
          <a:prstGeom prst="rect">
            <a:avLst/>
          </a:prstGeom>
        </p:spPr>
      </p:pic>
    </p:spTree>
    <p:extLst>
      <p:ext uri="{BB962C8B-B14F-4D97-AF65-F5344CB8AC3E}">
        <p14:creationId xmlns:p14="http://schemas.microsoft.com/office/powerpoint/2010/main" val="803704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8467" y="1996554"/>
            <a:ext cx="8213614" cy="3785652"/>
          </a:xfrm>
          <a:prstGeom prst="rect">
            <a:avLst/>
          </a:prstGeom>
        </p:spPr>
        <p:txBody>
          <a:bodyPr wrap="square">
            <a:spAutoFit/>
          </a:bodyPr>
          <a:lstStyle/>
          <a:p>
            <a:pPr>
              <a:spcAft>
                <a:spcPts val="0"/>
              </a:spcAft>
            </a:pPr>
            <a:r>
              <a:rPr lang="lv-LV" sz="20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Izmantojot </a:t>
            </a:r>
            <a:r>
              <a:rPr lang="lv-LV" sz="2000" b="1" i="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0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noskaidrota smagu organizēto noziegumu izdarītāju atrašanās vieta un likumpārkāpēji apcietināti </a:t>
            </a:r>
          </a:p>
          <a:p>
            <a:pPr>
              <a:spcAft>
                <a:spcPts val="0"/>
              </a:spcAft>
            </a:pPr>
            <a:endParaRPr lang="en-GB"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Itālija meklēja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noziedzīgas organizācijas dalībnieku</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kurš laikā no 2014. gada marta līdz 2019. gada jūnijam bija palīdzējis organizēt cita starpā nepilngadīgu personu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seksuālu ekspluatēšanu un prostitūciju</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p>
          <a:p>
            <a:pPr marL="342900" indent="-342900">
              <a:spcAft>
                <a:spcPts val="0"/>
              </a:spcAft>
              <a:buFont typeface="Arial" panose="020B0604020202020204" pitchFamily="34" charset="0"/>
              <a:buChar char="•"/>
            </a:pPr>
            <a:endParaRPr lang="en-GB"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2020. gadā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šo personu apturēja Īrijas ceļu policijas darbinieki</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bet tajā laikā viņi vēl nezināja, ka Itālijā šo personu meklē saistībā ar smagiem noziegumiem.</a:t>
            </a:r>
          </a:p>
          <a:p>
            <a:pPr marL="342900" indent="-342900">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2021. gada 29. jūnijā Itālija izdeva </a:t>
            </a:r>
            <a:r>
              <a:rPr lang="lv-LV" sz="2000" i="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brīdinājumu, un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tajā pašā dienā šo personu arestēja</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Īrijā</a:t>
            </a:r>
            <a:r>
              <a:rPr lang="lv-LV" sz="2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a:t>
            </a:r>
            <a:endPar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p:txBody>
      </p:sp>
      <p:sp>
        <p:nvSpPr>
          <p:cNvPr id="4" name="Rectangle 3"/>
          <p:cNvSpPr/>
          <p:nvPr/>
        </p:nvSpPr>
        <p:spPr>
          <a:xfrm>
            <a:off x="777986" y="1007424"/>
            <a:ext cx="5339732" cy="584775"/>
          </a:xfrm>
          <a:prstGeom prst="rect">
            <a:avLst/>
          </a:prstGeom>
        </p:spPr>
        <p:txBody>
          <a:bodyPr wrap="none">
            <a:spAutoFit/>
          </a:bodyPr>
          <a:lstStyle/>
          <a:p>
            <a:r>
              <a:rPr lang="lv-LV" sz="3200" b="1" dirty="0">
                <a:solidFill>
                  <a:srgbClr val="1E325C"/>
                </a:solidFill>
                <a:latin typeface="EC Square Sans Pro" panose="020B0506040000020004" pitchFamily="34" charset="0"/>
              </a:rPr>
              <a:t>Kā tas darbojas praksē?</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1800" y="-1181100"/>
            <a:ext cx="5562600" cy="5562600"/>
          </a:xfrm>
          <a:prstGeom prst="rect">
            <a:avLst/>
          </a:prstGeom>
        </p:spPr>
      </p:pic>
    </p:spTree>
    <p:extLst>
      <p:ext uri="{BB962C8B-B14F-4D97-AF65-F5344CB8AC3E}">
        <p14:creationId xmlns:p14="http://schemas.microsoft.com/office/powerpoint/2010/main" val="178039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4943" y="512151"/>
            <a:ext cx="7871065" cy="646331"/>
          </a:xfrm>
          <a:prstGeom prst="rect">
            <a:avLst/>
          </a:prstGeom>
        </p:spPr>
        <p:txBody>
          <a:bodyPr wrap="none">
            <a:spAutoFit/>
          </a:bodyPr>
          <a:lstStyle/>
          <a:p>
            <a:r>
              <a:rPr lang="lv-LV" sz="3600">
                <a:solidFill>
                  <a:srgbClr val="1E325C"/>
                </a:solidFill>
                <a:latin typeface="EC Square Sans Pro Medium" panose="020B0500000000020004" pitchFamily="34" charset="0"/>
              </a:rPr>
              <a:t>Stingrāka ārējo robežu kontrole</a:t>
            </a:r>
          </a:p>
        </p:txBody>
      </p:sp>
      <p:sp>
        <p:nvSpPr>
          <p:cNvPr id="3" name="Rectangle 2"/>
          <p:cNvSpPr/>
          <p:nvPr/>
        </p:nvSpPr>
        <p:spPr>
          <a:xfrm>
            <a:off x="973504" y="1420258"/>
            <a:ext cx="9759151" cy="461665"/>
          </a:xfrm>
          <a:prstGeom prst="rect">
            <a:avLst/>
          </a:prstGeom>
        </p:spPr>
        <p:txBody>
          <a:bodyPr wrap="square">
            <a:spAutoFit/>
          </a:bodyPr>
          <a:lstStyle/>
          <a:p>
            <a:r>
              <a:rPr lang="lv-LV" sz="2400">
                <a:solidFill>
                  <a:srgbClr val="1E325C"/>
                </a:solidFill>
                <a:latin typeface="EC Square Sans Pro" panose="020B0506040000020004" pitchFamily="34" charset="0"/>
              </a:rPr>
              <a:t>Šengenas Informācijas sistēmas papildu funkcijas ļauj: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44" y="481698"/>
            <a:ext cx="633470" cy="633470"/>
          </a:xfrm>
          <a:prstGeom prst="rect">
            <a:avLst/>
          </a:prstGeom>
        </p:spPr>
      </p:pic>
      <p:sp>
        <p:nvSpPr>
          <p:cNvPr id="6" name="Rectangle 5"/>
          <p:cNvSpPr/>
          <p:nvPr/>
        </p:nvSpPr>
        <p:spPr>
          <a:xfrm>
            <a:off x="871905" y="2019388"/>
            <a:ext cx="7296735" cy="1938992"/>
          </a:xfrm>
          <a:prstGeom prst="rect">
            <a:avLst/>
          </a:prstGeom>
          <a:noFill/>
        </p:spPr>
        <p:txBody>
          <a:bodyPr wrap="square">
            <a:spAutoFit/>
          </a:bodyPr>
          <a:lstStyle/>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robežsargiem ātrāk atpazīt </a:t>
            </a:r>
            <a:r>
              <a:rPr lang="lv-LV" sz="2400" b="1" dirty="0" err="1">
                <a:solidFill>
                  <a:srgbClr val="1E325C"/>
                </a:solidFill>
                <a:latin typeface="EC Square Sans Pro" panose="020B0506040000020004" pitchFamily="34" charset="0"/>
              </a:rPr>
              <a:t>ārpussavienības</a:t>
            </a:r>
            <a:r>
              <a:rPr lang="lv-LV" sz="2400" b="1" dirty="0">
                <a:solidFill>
                  <a:srgbClr val="1E325C"/>
                </a:solidFill>
                <a:latin typeface="EC Square Sans Pro" panose="020B0506040000020004" pitchFamily="34" charset="0"/>
              </a:rPr>
              <a:t> valstu </a:t>
            </a:r>
            <a:r>
              <a:rPr lang="lv-LV" sz="2400" b="1" dirty="0" err="1">
                <a:solidFill>
                  <a:srgbClr val="1E325C"/>
                </a:solidFill>
                <a:latin typeface="EC Square Sans Pro" panose="020B0506040000020004" pitchFamily="34" charset="0"/>
              </a:rPr>
              <a:t>valstspiederīgos</a:t>
            </a:r>
            <a:r>
              <a:rPr lang="lv-LV" sz="2400" dirty="0">
                <a:solidFill>
                  <a:srgbClr val="1E325C"/>
                </a:solidFill>
                <a:latin typeface="EC Square Sans Pro" panose="020B0506040000020004" pitchFamily="34" charset="0"/>
              </a:rPr>
              <a:t>, par kuriem izdoti brīdinājumi par </a:t>
            </a:r>
            <a:r>
              <a:rPr lang="lv-LV" sz="2400" b="1" dirty="0">
                <a:solidFill>
                  <a:srgbClr val="1E325C"/>
                </a:solidFill>
                <a:latin typeface="EC Square Sans Pro" panose="020B0506040000020004" pitchFamily="34" charset="0"/>
              </a:rPr>
              <a:t>ieceļošanas vai uzturēšanās atteikumu</a:t>
            </a:r>
            <a:r>
              <a:rPr lang="lv-LV" sz="2400" dirty="0">
                <a:solidFill>
                  <a:srgbClr val="1E325C"/>
                </a:solidFill>
                <a:latin typeface="EC Square Sans Pro" panose="020B0506040000020004" pitchFamily="34" charset="0"/>
              </a:rPr>
              <a:t> vai </a:t>
            </a:r>
            <a:r>
              <a:rPr lang="lv-LV" sz="2400" b="1" dirty="0">
                <a:solidFill>
                  <a:srgbClr val="1E325C"/>
                </a:solidFill>
                <a:latin typeface="EC Square Sans Pro" panose="020B0506040000020004" pitchFamily="34" charset="0"/>
              </a:rPr>
              <a:t>kuri apdraud drošību</a:t>
            </a:r>
            <a:r>
              <a:rPr lang="lv-LV" sz="2400" dirty="0">
                <a:solidFill>
                  <a:srgbClr val="1E325C"/>
                </a:solidFill>
                <a:latin typeface="EC Square Sans Pro" panose="020B0506040000020004" pitchFamily="34" charset="0"/>
              </a:rPr>
              <a:t>, kā arī atklāt </a:t>
            </a:r>
            <a:r>
              <a:rPr lang="lv-LV" sz="2400" b="1" dirty="0">
                <a:solidFill>
                  <a:srgbClr val="1E325C"/>
                </a:solidFill>
                <a:latin typeface="EC Square Sans Pro" panose="020B0506040000020004" pitchFamily="34" charset="0"/>
              </a:rPr>
              <a:t>viltotus dokumentus</a:t>
            </a:r>
            <a:r>
              <a:rPr lang="lv-LV" sz="2400" dirty="0">
                <a:solidFill>
                  <a:srgbClr val="1E325C"/>
                </a:solidFill>
                <a:latin typeface="EC Square Sans Pro" panose="020B0506040000020004" pitchFamily="34" charset="0"/>
              </a:rPr>
              <a:t>;</a:t>
            </a:r>
          </a:p>
        </p:txBody>
      </p:sp>
      <p:sp>
        <p:nvSpPr>
          <p:cNvPr id="9" name="Oval 8"/>
          <p:cNvSpPr/>
          <p:nvPr/>
        </p:nvSpPr>
        <p:spPr>
          <a:xfrm>
            <a:off x="-677195" y="3990980"/>
            <a:ext cx="6575075" cy="3830998"/>
          </a:xfrm>
          <a:custGeom>
            <a:avLst/>
            <a:gdLst>
              <a:gd name="connsiteX0" fmla="*/ 0 w 7700790"/>
              <a:gd name="connsiteY0" fmla="*/ 2076680 h 4153359"/>
              <a:gd name="connsiteX1" fmla="*/ 3850395 w 7700790"/>
              <a:gd name="connsiteY1" fmla="*/ 0 h 4153359"/>
              <a:gd name="connsiteX2" fmla="*/ 7700790 w 7700790"/>
              <a:gd name="connsiteY2" fmla="*/ 2076680 h 4153359"/>
              <a:gd name="connsiteX3" fmla="*/ 3850395 w 7700790"/>
              <a:gd name="connsiteY3" fmla="*/ 4153360 h 4153359"/>
              <a:gd name="connsiteX4" fmla="*/ 0 w 7700790"/>
              <a:gd name="connsiteY4" fmla="*/ 2076680 h 4153359"/>
              <a:gd name="connsiteX0" fmla="*/ 0 w 7700790"/>
              <a:gd name="connsiteY0" fmla="*/ 2076680 h 4153360"/>
              <a:gd name="connsiteX1" fmla="*/ 3850395 w 7700790"/>
              <a:gd name="connsiteY1" fmla="*/ 0 h 4153360"/>
              <a:gd name="connsiteX2" fmla="*/ 7700790 w 7700790"/>
              <a:gd name="connsiteY2" fmla="*/ 2076680 h 4153360"/>
              <a:gd name="connsiteX3" fmla="*/ 3850395 w 7700790"/>
              <a:gd name="connsiteY3" fmla="*/ 4153360 h 4153360"/>
              <a:gd name="connsiteX4" fmla="*/ 0 w 7700790"/>
              <a:gd name="connsiteY4" fmla="*/ 2076680 h 4153360"/>
              <a:gd name="connsiteX0" fmla="*/ 0 w 7716710"/>
              <a:gd name="connsiteY0" fmla="*/ 2076680 h 4153360"/>
              <a:gd name="connsiteX1" fmla="*/ 3850395 w 7716710"/>
              <a:gd name="connsiteY1" fmla="*/ 0 h 4153360"/>
              <a:gd name="connsiteX2" fmla="*/ 7700790 w 7716710"/>
              <a:gd name="connsiteY2" fmla="*/ 2076680 h 4153360"/>
              <a:gd name="connsiteX3" fmla="*/ 3850395 w 7716710"/>
              <a:gd name="connsiteY3" fmla="*/ 4153360 h 4153360"/>
              <a:gd name="connsiteX4" fmla="*/ 0 w 7716710"/>
              <a:gd name="connsiteY4" fmla="*/ 2076680 h 4153360"/>
              <a:gd name="connsiteX0" fmla="*/ 18 w 7716985"/>
              <a:gd name="connsiteY0" fmla="*/ 1884474 h 3961154"/>
              <a:gd name="connsiteX1" fmla="*/ 3898539 w 7716985"/>
              <a:gd name="connsiteY1" fmla="*/ 299 h 3961154"/>
              <a:gd name="connsiteX2" fmla="*/ 7700808 w 7716985"/>
              <a:gd name="connsiteY2" fmla="*/ 1884474 h 3961154"/>
              <a:gd name="connsiteX3" fmla="*/ 3850413 w 7716985"/>
              <a:gd name="connsiteY3" fmla="*/ 3961154 h 3961154"/>
              <a:gd name="connsiteX4" fmla="*/ 18 w 7716985"/>
              <a:gd name="connsiteY4" fmla="*/ 1884474 h 3961154"/>
              <a:gd name="connsiteX0" fmla="*/ 18 w 7718156"/>
              <a:gd name="connsiteY0" fmla="*/ 1949670 h 4026350"/>
              <a:gd name="connsiteX1" fmla="*/ 3898539 w 7718156"/>
              <a:gd name="connsiteY1" fmla="*/ 65495 h 4026350"/>
              <a:gd name="connsiteX2" fmla="*/ 7700808 w 7718156"/>
              <a:gd name="connsiteY2" fmla="*/ 1949670 h 4026350"/>
              <a:gd name="connsiteX3" fmla="*/ 3850413 w 7718156"/>
              <a:gd name="connsiteY3" fmla="*/ 4026350 h 4026350"/>
              <a:gd name="connsiteX4" fmla="*/ 18 w 7718156"/>
              <a:gd name="connsiteY4" fmla="*/ 1949670 h 4026350"/>
              <a:gd name="connsiteX0" fmla="*/ 52540 w 7770678"/>
              <a:gd name="connsiteY0" fmla="*/ 1949670 h 4026350"/>
              <a:gd name="connsiteX1" fmla="*/ 3951061 w 7770678"/>
              <a:gd name="connsiteY1" fmla="*/ 65495 h 4026350"/>
              <a:gd name="connsiteX2" fmla="*/ 7753330 w 7770678"/>
              <a:gd name="connsiteY2" fmla="*/ 1949670 h 4026350"/>
              <a:gd name="connsiteX3" fmla="*/ 3902935 w 7770678"/>
              <a:gd name="connsiteY3" fmla="*/ 4026350 h 4026350"/>
              <a:gd name="connsiteX4" fmla="*/ 52540 w 7770678"/>
              <a:gd name="connsiteY4" fmla="*/ 1949670 h 402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0678" h="4026350">
                <a:moveTo>
                  <a:pt x="52540" y="1949670"/>
                </a:moveTo>
                <a:cubicBezTo>
                  <a:pt x="541824" y="687949"/>
                  <a:pt x="2463060" y="258000"/>
                  <a:pt x="3951061" y="65495"/>
                </a:cubicBezTo>
                <a:cubicBezTo>
                  <a:pt x="5439062" y="-127010"/>
                  <a:pt x="8005993" y="-3365"/>
                  <a:pt x="7753330" y="1949670"/>
                </a:cubicBezTo>
                <a:cubicBezTo>
                  <a:pt x="7753330" y="3096589"/>
                  <a:pt x="5186400" y="4026350"/>
                  <a:pt x="3902935" y="4026350"/>
                </a:cubicBezTo>
                <a:cubicBezTo>
                  <a:pt x="2619470" y="4026350"/>
                  <a:pt x="-436744" y="3211391"/>
                  <a:pt x="52540" y="1949670"/>
                </a:cubicBezTo>
                <a:close/>
              </a:path>
            </a:pathLst>
          </a:custGeom>
          <a:blipFill dpi="0" rotWithShape="1">
            <a:blip r:embed="rId3" cstate="print">
              <a:extLst>
                <a:ext uri="{28A0092B-C50C-407E-A947-70E740481C1C}">
                  <a14:useLocalDpi xmlns:a14="http://schemas.microsoft.com/office/drawing/2010/main" val="0"/>
                </a:ext>
              </a:extLst>
            </a:blip>
            <a:srcRect/>
            <a:stretch>
              <a:fillRect l="8674" t="-4417" r="-156" b="78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84467" y="2019388"/>
            <a:ext cx="3580813" cy="1938992"/>
          </a:xfrm>
          <a:prstGeom prst="rect">
            <a:avLst/>
          </a:prstGeom>
        </p:spPr>
        <p:txBody>
          <a:bodyPr wrap="square">
            <a:spAutoFit/>
          </a:bodyPr>
          <a:lstStyle/>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iestādēm atrast </a:t>
            </a:r>
            <a:r>
              <a:rPr lang="lv-LV" sz="2400" b="1" dirty="0">
                <a:solidFill>
                  <a:srgbClr val="1E325C"/>
                </a:solidFill>
                <a:latin typeface="EC Square Sans Pro" panose="020B0506040000020004" pitchFamily="34" charset="0"/>
              </a:rPr>
              <a:t>ES </a:t>
            </a:r>
            <a:r>
              <a:rPr lang="lv-LV" sz="2400" b="1" dirty="0" err="1">
                <a:solidFill>
                  <a:srgbClr val="1E325C"/>
                </a:solidFill>
                <a:latin typeface="EC Square Sans Pro" panose="020B0506040000020004" pitchFamily="34" charset="0"/>
              </a:rPr>
              <a:t>valstspiederīgos</a:t>
            </a:r>
            <a:r>
              <a:rPr lang="lv-LV" sz="2400" dirty="0">
                <a:solidFill>
                  <a:srgbClr val="1E325C"/>
                </a:solidFill>
                <a:latin typeface="EC Square Sans Pro" panose="020B0506040000020004" pitchFamily="34" charset="0"/>
              </a:rPr>
              <a:t>, kuri </a:t>
            </a:r>
            <a:r>
              <a:rPr lang="lv-LV" sz="2400" b="1" dirty="0">
                <a:solidFill>
                  <a:srgbClr val="1E325C"/>
                </a:solidFill>
                <a:latin typeface="EC Square Sans Pro" panose="020B0506040000020004" pitchFamily="34" charset="0"/>
              </a:rPr>
              <a:t>tiek meklēti vai kurus tur aizdomās par noziegumiem</a:t>
            </a:r>
            <a:r>
              <a:rPr lang="lv-LV" sz="2400" dirty="0">
                <a:solidFill>
                  <a:srgbClr val="1E325C"/>
                </a:solidFill>
                <a:latin typeface="EC Square Sans Pro" panose="020B0506040000020004" pitchFamily="34" charset="0"/>
              </a:rPr>
              <a:t>.</a:t>
            </a:r>
            <a:r>
              <a:rPr lang="lv-LV" sz="2400" b="1" dirty="0">
                <a:solidFill>
                  <a:srgbClr val="1E325C"/>
                </a:solidFill>
                <a:latin typeface="EC Square Sans Pro" panose="020B0506040000020004" pitchFamily="34" charset="0"/>
              </a:rPr>
              <a:t> </a:t>
            </a:r>
          </a:p>
        </p:txBody>
      </p:sp>
    </p:spTree>
    <p:extLst>
      <p:ext uri="{BB962C8B-B14F-4D97-AF65-F5344CB8AC3E}">
        <p14:creationId xmlns:p14="http://schemas.microsoft.com/office/powerpoint/2010/main" val="3161283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8186" y="883920"/>
            <a:ext cx="5991127" cy="646331"/>
          </a:xfrm>
          <a:prstGeom prst="rect">
            <a:avLst/>
          </a:prstGeom>
          <a:noFill/>
        </p:spPr>
        <p:txBody>
          <a:bodyPr wrap="none" rtlCol="0">
            <a:spAutoFit/>
          </a:bodyPr>
          <a:lstStyle/>
          <a:p>
            <a:r>
              <a:rPr lang="lv-LV" sz="3600" b="1" dirty="0">
                <a:solidFill>
                  <a:srgbClr val="1E325C"/>
                </a:solidFill>
                <a:latin typeface="EC Square Sans Pro" panose="020B0506040000020004" pitchFamily="34" charset="0"/>
              </a:rPr>
              <a:t>Kā tas darbojas praksē?</a:t>
            </a:r>
          </a:p>
        </p:txBody>
      </p:sp>
      <p:sp>
        <p:nvSpPr>
          <p:cNvPr id="4" name="Rectangle 3"/>
          <p:cNvSpPr/>
          <p:nvPr/>
        </p:nvSpPr>
        <p:spPr>
          <a:xfrm>
            <a:off x="1037706" y="1960726"/>
            <a:ext cx="10008524" cy="4093428"/>
          </a:xfrm>
          <a:prstGeom prst="rect">
            <a:avLst/>
          </a:prstGeom>
        </p:spPr>
        <p:txBody>
          <a:bodyPr wrap="square">
            <a:spAutoFit/>
          </a:bodyPr>
          <a:lstStyle/>
          <a:p>
            <a:pPr algn="just">
              <a:spcAft>
                <a:spcPts val="0"/>
              </a:spcAft>
            </a:pPr>
            <a:r>
              <a:rPr lang="lv-LV"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Ar </a:t>
            </a:r>
            <a:r>
              <a:rPr lang="lv-LV" sz="2400" b="1" i="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palīdzību apcietināta par laupīšanu meklēta persona</a:t>
            </a:r>
          </a:p>
          <a:p>
            <a:pPr algn="just">
              <a:spcAft>
                <a:spcPts val="0"/>
              </a:spcAft>
            </a:pPr>
            <a:endParaRPr lang="en-GB" sz="24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Persona bez personu apliecinošiem dokumentiem ieradās </a:t>
            </a:r>
            <a:r>
              <a:rPr lang="lv-LV" sz="2400" b="1" dirty="0" err="1">
                <a:solidFill>
                  <a:srgbClr val="1E325C"/>
                </a:solidFill>
                <a:latin typeface="EC Square Sans Pro" panose="020B0506040000020004" pitchFamily="34" charset="0"/>
                <a:ea typeface="Calibri" panose="020F0502020204030204" pitchFamily="34" charset="0"/>
                <a:cs typeface="Calibri" panose="020F0502020204030204" pitchFamily="34" charset="0"/>
              </a:rPr>
              <a:t>Lampedūzā</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kopā ar migrantiem</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p>
          <a:p>
            <a:pPr algn="just">
              <a:spcAft>
                <a:spcPts val="0"/>
              </a:spcAft>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Izmantojot </a:t>
            </a:r>
            <a:r>
              <a:rPr lang="lv-LV" sz="2400" b="1" i="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SIS–AFIS</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funkciju, </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Šengenas Informācijas sistēmā tika salīdzināti personas pirkstu nospiedumi</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un noskaidrojās, ka Vācijas kompetentās tiesu iestādes attiecībā uz šo personu, tikai ar citu vārdu, ir izdevušas </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Eiropas apcietināšanas orderi saistībā ar laupīšanu</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Bēguļojošais noziedznieks tika apcietināts</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lai nodotu viņu Vācijas kompetentajām tiesu iestādēm.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9543"/>
          <a:stretch/>
        </p:blipFill>
        <p:spPr>
          <a:xfrm>
            <a:off x="8407400" y="-228600"/>
            <a:ext cx="5562600" cy="2806700"/>
          </a:xfrm>
          <a:prstGeom prst="rect">
            <a:avLst/>
          </a:prstGeom>
        </p:spPr>
      </p:pic>
    </p:spTree>
    <p:extLst>
      <p:ext uri="{BB962C8B-B14F-4D97-AF65-F5344CB8AC3E}">
        <p14:creationId xmlns:p14="http://schemas.microsoft.com/office/powerpoint/2010/main" val="4222976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106" y="686420"/>
            <a:ext cx="5127494" cy="646331"/>
          </a:xfrm>
          <a:prstGeom prst="rect">
            <a:avLst/>
          </a:prstGeom>
        </p:spPr>
        <p:txBody>
          <a:bodyPr wrap="none">
            <a:spAutoFit/>
          </a:bodyPr>
          <a:lstStyle/>
          <a:p>
            <a:r>
              <a:rPr lang="lv-LV" sz="3600" dirty="0">
                <a:solidFill>
                  <a:srgbClr val="1E325C"/>
                </a:solidFill>
                <a:latin typeface="EC Square Sans Pro Medium" panose="020B0500000000020004" pitchFamily="34" charset="0"/>
              </a:rPr>
              <a:t>Jūsu tiesību aizsardzība</a:t>
            </a:r>
          </a:p>
        </p:txBody>
      </p:sp>
      <p:sp>
        <p:nvSpPr>
          <p:cNvPr id="3" name="Rectangle 2"/>
          <p:cNvSpPr/>
          <p:nvPr/>
        </p:nvSpPr>
        <p:spPr>
          <a:xfrm>
            <a:off x="3862938" y="1610678"/>
            <a:ext cx="8100461" cy="4247317"/>
          </a:xfrm>
          <a:prstGeom prst="rect">
            <a:avLst/>
          </a:prstGeom>
        </p:spPr>
        <p:txBody>
          <a:bodyPr wrap="square">
            <a:spAutoFit/>
          </a:bodyPr>
          <a:lstStyle/>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Tiesības </a:t>
            </a:r>
            <a:r>
              <a:rPr lang="lv-LV" sz="2400" b="1" dirty="0">
                <a:solidFill>
                  <a:srgbClr val="1E325C"/>
                </a:solidFill>
                <a:latin typeface="EC Square Sans Pro" panose="020B0506040000020004" pitchFamily="34" charset="0"/>
              </a:rPr>
              <a:t>piekļūt jūsu datiem, kas glabājas sistēmā, un tos labot vai dzēst</a:t>
            </a:r>
          </a:p>
          <a:p>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Tiesības tikt </a:t>
            </a:r>
            <a:r>
              <a:rPr lang="lv-LV" sz="2400" b="1" dirty="0">
                <a:solidFill>
                  <a:srgbClr val="1E325C"/>
                </a:solidFill>
                <a:latin typeface="EC Square Sans Pro" panose="020B0506040000020004" pitchFamily="34" charset="0"/>
              </a:rPr>
              <a:t>informētam par brīdinājumu par atgriešanu vai brīdinājumu par ieceļošanas un uzturēšanās atteikšanu</a:t>
            </a:r>
          </a:p>
          <a:p>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b="1" dirty="0">
                <a:solidFill>
                  <a:srgbClr val="1E325C"/>
                </a:solidFill>
                <a:latin typeface="EC Square Sans Pro" panose="020B0506040000020004" pitchFamily="34" charset="0"/>
              </a:rPr>
              <a:t>Tiesības vērsties</a:t>
            </a:r>
            <a:r>
              <a:rPr lang="lv-LV" sz="2400" dirty="0">
                <a:solidFill>
                  <a:srgbClr val="1E325C"/>
                </a:solidFill>
                <a:latin typeface="EC Square Sans Pro" panose="020B0506040000020004" pitchFamily="34" charset="0"/>
              </a:rPr>
              <a:t> kompetentajās iestādēs (tostarp tiesās), lai piekļūtu datiem, tos labotu vai dzēstu vai lai saņemtu </a:t>
            </a:r>
            <a:r>
              <a:rPr lang="lv-LV" sz="2400" b="1" dirty="0">
                <a:solidFill>
                  <a:srgbClr val="1E325C"/>
                </a:solidFill>
                <a:latin typeface="EC Square Sans Pro" panose="020B0506040000020004" pitchFamily="34" charset="0"/>
              </a:rPr>
              <a:t>kompensāciju</a:t>
            </a:r>
            <a:r>
              <a:rPr lang="lv-LV" sz="2400" dirty="0">
                <a:solidFill>
                  <a:srgbClr val="1E325C"/>
                </a:solidFill>
                <a:latin typeface="EC Square Sans Pro" panose="020B0506040000020004" pitchFamily="34" charset="0"/>
              </a:rPr>
              <a:t> par jebkādu kaitējumu, kas radies nelikumīgas datu apstrādes rezultātā jebkurā dalībvalstī</a:t>
            </a:r>
          </a:p>
          <a:p>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b="1" i="1" dirty="0">
                <a:solidFill>
                  <a:srgbClr val="1E325C"/>
                </a:solidFill>
                <a:latin typeface="EC Square Sans Pro" panose="020B0506040000020004" pitchFamily="34" charset="0"/>
                <a:hlinkClick r:id="rId2"/>
              </a:rPr>
              <a:t>Rokasgrāmata par piekļuves tiesību izmantošanu</a:t>
            </a:r>
          </a:p>
        </p:txBody>
      </p:sp>
      <p:sp>
        <p:nvSpPr>
          <p:cNvPr id="4" name="Oval 3"/>
          <p:cNvSpPr/>
          <p:nvPr/>
        </p:nvSpPr>
        <p:spPr>
          <a:xfrm>
            <a:off x="-849986" y="888789"/>
            <a:ext cx="4435399" cy="6914803"/>
          </a:xfrm>
          <a:custGeom>
            <a:avLst/>
            <a:gdLst>
              <a:gd name="connsiteX0" fmla="*/ 0 w 4848727"/>
              <a:gd name="connsiteY0" fmla="*/ 3050005 h 6100010"/>
              <a:gd name="connsiteX1" fmla="*/ 2424364 w 4848727"/>
              <a:gd name="connsiteY1" fmla="*/ 0 h 6100010"/>
              <a:gd name="connsiteX2" fmla="*/ 4848728 w 4848727"/>
              <a:gd name="connsiteY2" fmla="*/ 3050005 h 6100010"/>
              <a:gd name="connsiteX3" fmla="*/ 2424364 w 4848727"/>
              <a:gd name="connsiteY3" fmla="*/ 6100010 h 6100010"/>
              <a:gd name="connsiteX4" fmla="*/ 0 w 4848727"/>
              <a:gd name="connsiteY4" fmla="*/ 3050005 h 6100010"/>
              <a:gd name="connsiteX0" fmla="*/ 0 w 4848728"/>
              <a:gd name="connsiteY0" fmla="*/ 3050005 h 6100010"/>
              <a:gd name="connsiteX1" fmla="*/ 2424364 w 4848728"/>
              <a:gd name="connsiteY1" fmla="*/ 0 h 6100010"/>
              <a:gd name="connsiteX2" fmla="*/ 4848728 w 4848728"/>
              <a:gd name="connsiteY2" fmla="*/ 3050005 h 6100010"/>
              <a:gd name="connsiteX3" fmla="*/ 2424364 w 4848728"/>
              <a:gd name="connsiteY3" fmla="*/ 6100010 h 6100010"/>
              <a:gd name="connsiteX4" fmla="*/ 0 w 4848728"/>
              <a:gd name="connsiteY4" fmla="*/ 3050005 h 6100010"/>
              <a:gd name="connsiteX0" fmla="*/ 0 w 4716380"/>
              <a:gd name="connsiteY0" fmla="*/ 3051013 h 6102249"/>
              <a:gd name="connsiteX1" fmla="*/ 2424364 w 4716380"/>
              <a:gd name="connsiteY1" fmla="*/ 1008 h 6102249"/>
              <a:gd name="connsiteX2" fmla="*/ 4716380 w 4716380"/>
              <a:gd name="connsiteY2" fmla="*/ 3315707 h 6102249"/>
              <a:gd name="connsiteX3" fmla="*/ 2424364 w 4716380"/>
              <a:gd name="connsiteY3" fmla="*/ 6101018 h 6102249"/>
              <a:gd name="connsiteX4" fmla="*/ 0 w 4716380"/>
              <a:gd name="connsiteY4" fmla="*/ 3051013 h 6102249"/>
              <a:gd name="connsiteX0" fmla="*/ 0 w 4716380"/>
              <a:gd name="connsiteY0" fmla="*/ 3051013 h 6102249"/>
              <a:gd name="connsiteX1" fmla="*/ 2424364 w 4716380"/>
              <a:gd name="connsiteY1" fmla="*/ 1008 h 6102249"/>
              <a:gd name="connsiteX2" fmla="*/ 4716380 w 4716380"/>
              <a:gd name="connsiteY2" fmla="*/ 3315707 h 6102249"/>
              <a:gd name="connsiteX3" fmla="*/ 2424364 w 4716380"/>
              <a:gd name="connsiteY3" fmla="*/ 6101018 h 6102249"/>
              <a:gd name="connsiteX4" fmla="*/ 0 w 4716380"/>
              <a:gd name="connsiteY4" fmla="*/ 3051013 h 6102249"/>
              <a:gd name="connsiteX0" fmla="*/ 0 w 4716380"/>
              <a:gd name="connsiteY0" fmla="*/ 3051013 h 6103809"/>
              <a:gd name="connsiteX1" fmla="*/ 2424364 w 4716380"/>
              <a:gd name="connsiteY1" fmla="*/ 1008 h 6103809"/>
              <a:gd name="connsiteX2" fmla="*/ 4716380 w 4716380"/>
              <a:gd name="connsiteY2" fmla="*/ 3315707 h 6103809"/>
              <a:gd name="connsiteX3" fmla="*/ 2424364 w 4716380"/>
              <a:gd name="connsiteY3" fmla="*/ 6101018 h 6103809"/>
              <a:gd name="connsiteX4" fmla="*/ 0 w 4716380"/>
              <a:gd name="connsiteY4" fmla="*/ 3051013 h 6103809"/>
              <a:gd name="connsiteX0" fmla="*/ 0 w 4716380"/>
              <a:gd name="connsiteY0" fmla="*/ 3053190 h 6105986"/>
              <a:gd name="connsiteX1" fmla="*/ 2424364 w 4716380"/>
              <a:gd name="connsiteY1" fmla="*/ 3185 h 6105986"/>
              <a:gd name="connsiteX2" fmla="*/ 4716380 w 4716380"/>
              <a:gd name="connsiteY2" fmla="*/ 3317884 h 6105986"/>
              <a:gd name="connsiteX3" fmla="*/ 2424364 w 4716380"/>
              <a:gd name="connsiteY3" fmla="*/ 6103195 h 6105986"/>
              <a:gd name="connsiteX4" fmla="*/ 0 w 4716380"/>
              <a:gd name="connsiteY4" fmla="*/ 3053190 h 6105986"/>
              <a:gd name="connsiteX0" fmla="*/ 6756 w 4723136"/>
              <a:gd name="connsiteY0" fmla="*/ 3196487 h 6249283"/>
              <a:gd name="connsiteX1" fmla="*/ 1961889 w 4723136"/>
              <a:gd name="connsiteY1" fmla="*/ 2103 h 6249283"/>
              <a:gd name="connsiteX2" fmla="*/ 4723136 w 4723136"/>
              <a:gd name="connsiteY2" fmla="*/ 3461181 h 6249283"/>
              <a:gd name="connsiteX3" fmla="*/ 2431120 w 4723136"/>
              <a:gd name="connsiteY3" fmla="*/ 6246492 h 6249283"/>
              <a:gd name="connsiteX4" fmla="*/ 6756 w 4723136"/>
              <a:gd name="connsiteY4" fmla="*/ 3196487 h 6249283"/>
              <a:gd name="connsiteX0" fmla="*/ 6756 w 4723136"/>
              <a:gd name="connsiteY0" fmla="*/ 3196487 h 6279975"/>
              <a:gd name="connsiteX1" fmla="*/ 1961889 w 4723136"/>
              <a:gd name="connsiteY1" fmla="*/ 2103 h 6279975"/>
              <a:gd name="connsiteX2" fmla="*/ 4723136 w 4723136"/>
              <a:gd name="connsiteY2" fmla="*/ 3461181 h 6279975"/>
              <a:gd name="connsiteX3" fmla="*/ 2431120 w 4723136"/>
              <a:gd name="connsiteY3" fmla="*/ 6246492 h 6279975"/>
              <a:gd name="connsiteX4" fmla="*/ 6756 w 4723136"/>
              <a:gd name="connsiteY4" fmla="*/ 3196487 h 6279975"/>
              <a:gd name="connsiteX0" fmla="*/ 3530 w 4768037"/>
              <a:gd name="connsiteY0" fmla="*/ 3229476 h 6281311"/>
              <a:gd name="connsiteX1" fmla="*/ 1958663 w 4768037"/>
              <a:gd name="connsiteY1" fmla="*/ 35092 h 6281311"/>
              <a:gd name="connsiteX2" fmla="*/ 4768037 w 4768037"/>
              <a:gd name="connsiteY2" fmla="*/ 2796338 h 6281311"/>
              <a:gd name="connsiteX3" fmla="*/ 2427894 w 4768037"/>
              <a:gd name="connsiteY3" fmla="*/ 6279481 h 6281311"/>
              <a:gd name="connsiteX4" fmla="*/ 3530 w 4768037"/>
              <a:gd name="connsiteY4" fmla="*/ 3229476 h 6281311"/>
              <a:gd name="connsiteX0" fmla="*/ 4927 w 4324266"/>
              <a:gd name="connsiteY0" fmla="*/ 4796131 h 6445019"/>
              <a:gd name="connsiteX1" fmla="*/ 1514892 w 4324266"/>
              <a:gd name="connsiteY1" fmla="*/ 133894 h 6445019"/>
              <a:gd name="connsiteX2" fmla="*/ 4324266 w 4324266"/>
              <a:gd name="connsiteY2" fmla="*/ 2895140 h 6445019"/>
              <a:gd name="connsiteX3" fmla="*/ 1984123 w 4324266"/>
              <a:gd name="connsiteY3" fmla="*/ 6378283 h 6445019"/>
              <a:gd name="connsiteX4" fmla="*/ 4927 w 4324266"/>
              <a:gd name="connsiteY4" fmla="*/ 4796131 h 6445019"/>
              <a:gd name="connsiteX0" fmla="*/ 116060 w 4435399"/>
              <a:gd name="connsiteY0" fmla="*/ 4796131 h 6914803"/>
              <a:gd name="connsiteX1" fmla="*/ 1626025 w 4435399"/>
              <a:gd name="connsiteY1" fmla="*/ 133894 h 6914803"/>
              <a:gd name="connsiteX2" fmla="*/ 4435399 w 4435399"/>
              <a:gd name="connsiteY2" fmla="*/ 2895140 h 6914803"/>
              <a:gd name="connsiteX3" fmla="*/ 2095256 w 4435399"/>
              <a:gd name="connsiteY3" fmla="*/ 6378283 h 6914803"/>
              <a:gd name="connsiteX4" fmla="*/ 116060 w 4435399"/>
              <a:gd name="connsiteY4" fmla="*/ 4796131 h 691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399" h="6914803">
                <a:moveTo>
                  <a:pt x="116060" y="4796131"/>
                </a:moveTo>
                <a:cubicBezTo>
                  <a:pt x="-395282" y="1577684"/>
                  <a:pt x="906135" y="450726"/>
                  <a:pt x="1626025" y="133894"/>
                </a:cubicBezTo>
                <a:cubicBezTo>
                  <a:pt x="2345915" y="-182938"/>
                  <a:pt x="4375241" y="-172963"/>
                  <a:pt x="4435399" y="2895140"/>
                </a:cubicBezTo>
                <a:cubicBezTo>
                  <a:pt x="4375241" y="5265411"/>
                  <a:pt x="2815146" y="6061451"/>
                  <a:pt x="2095256" y="6378283"/>
                </a:cubicBezTo>
                <a:cubicBezTo>
                  <a:pt x="1375366" y="6695115"/>
                  <a:pt x="627402" y="8014578"/>
                  <a:pt x="116060" y="4796131"/>
                </a:cubicBezTo>
                <a:close/>
              </a:path>
            </a:pathLst>
          </a:custGeom>
          <a:blipFill dpi="0" rotWithShape="1">
            <a:blip r:embed="rId3" cstate="print">
              <a:extLst>
                <a:ext uri="{28A0092B-C50C-407E-A947-70E740481C1C}">
                  <a14:useLocalDpi xmlns:a14="http://schemas.microsoft.com/office/drawing/2010/main" val="0"/>
                </a:ext>
              </a:extLst>
            </a:blip>
            <a:srcRect/>
            <a:stretch>
              <a:fillRect l="-1115" t="1" r="-82735" b="131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205" y="638978"/>
            <a:ext cx="870284" cy="761498"/>
          </a:xfrm>
          <a:prstGeom prst="rect">
            <a:avLst/>
          </a:prstGeom>
        </p:spPr>
      </p:pic>
    </p:spTree>
    <p:extLst>
      <p:ext uri="{BB962C8B-B14F-4D97-AF65-F5344CB8AC3E}">
        <p14:creationId xmlns:p14="http://schemas.microsoft.com/office/powerpoint/2010/main" val="83479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6460958" y="-806116"/>
            <a:ext cx="6063916" cy="2827421"/>
          </a:xfrm>
          <a:prstGeom prst="ellipse">
            <a:avLst/>
          </a:prstGeom>
          <a:solidFill>
            <a:srgbClr val="1E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680598" y="465039"/>
            <a:ext cx="2884123" cy="646331"/>
          </a:xfrm>
          <a:prstGeom prst="rect">
            <a:avLst/>
          </a:prstGeom>
        </p:spPr>
        <p:txBody>
          <a:bodyPr wrap="none">
            <a:spAutoFit/>
          </a:bodyPr>
          <a:lstStyle/>
          <a:p>
            <a:r>
              <a:rPr lang="lv-LV" sz="3600">
                <a:solidFill>
                  <a:schemeClr val="bg1"/>
                </a:solidFill>
                <a:latin typeface="EC Square Sans Pro Medium" panose="020B0500000000020004" pitchFamily="34" charset="0"/>
              </a:rPr>
              <a:t>Sekojiet jaunumiem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008" y="3386848"/>
            <a:ext cx="684199" cy="750146"/>
          </a:xfrm>
          <a:prstGeom prst="rect">
            <a:avLst/>
          </a:prstGeom>
        </p:spPr>
      </p:pic>
      <p:sp>
        <p:nvSpPr>
          <p:cNvPr id="4" name="Rectangle 3"/>
          <p:cNvSpPr/>
          <p:nvPr/>
        </p:nvSpPr>
        <p:spPr>
          <a:xfrm>
            <a:off x="1927790" y="3531491"/>
            <a:ext cx="1439818" cy="338554"/>
          </a:xfrm>
          <a:prstGeom prst="rect">
            <a:avLst/>
          </a:prstGeom>
        </p:spPr>
        <p:txBody>
          <a:bodyPr wrap="none">
            <a:spAutoFit/>
          </a:bodyPr>
          <a:lstStyle/>
          <a:p>
            <a:r>
              <a:rPr lang="lv-LV" sz="1600">
                <a:hlinkClick r:id="rId3"/>
              </a:rPr>
              <a:t>ec.europa.eu/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008" y="4283539"/>
            <a:ext cx="684199" cy="750146"/>
          </a:xfrm>
          <a:prstGeom prst="rect">
            <a:avLst/>
          </a:prstGeom>
        </p:spPr>
      </p:pic>
      <p:sp>
        <p:nvSpPr>
          <p:cNvPr id="6" name="Rectangle 5"/>
          <p:cNvSpPr/>
          <p:nvPr/>
        </p:nvSpPr>
        <p:spPr>
          <a:xfrm>
            <a:off x="1927790" y="4489335"/>
            <a:ext cx="1165704" cy="338554"/>
          </a:xfrm>
          <a:prstGeom prst="rect">
            <a:avLst/>
          </a:prstGeom>
        </p:spPr>
        <p:txBody>
          <a:bodyPr wrap="none">
            <a:spAutoFit/>
          </a:bodyPr>
          <a:lstStyle/>
          <a:p>
            <a:r>
              <a:rPr lang="lv-LV" sz="1600">
                <a:hlinkClick r:id="rId4"/>
              </a:rPr>
              <a:t>europa.eu/</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438" y="2998352"/>
            <a:ext cx="640631" cy="702230"/>
          </a:xfrm>
          <a:prstGeom prst="rect">
            <a:avLst/>
          </a:prstGeom>
        </p:spPr>
      </p:pic>
      <p:sp>
        <p:nvSpPr>
          <p:cNvPr id="8" name="Rectangle 7"/>
          <p:cNvSpPr/>
          <p:nvPr/>
        </p:nvSpPr>
        <p:spPr>
          <a:xfrm>
            <a:off x="5140220" y="3146663"/>
            <a:ext cx="2169438" cy="584775"/>
          </a:xfrm>
          <a:prstGeom prst="rect">
            <a:avLst/>
          </a:prstGeom>
        </p:spPr>
        <p:txBody>
          <a:bodyPr wrap="square">
            <a:spAutoFit/>
          </a:bodyPr>
          <a:lstStyle/>
          <a:p>
            <a:r>
              <a:rPr lang="lv-LV" sz="1600">
                <a:hlinkClick r:id="rId6"/>
              </a:rPr>
              <a:t>@EU_Commission</a:t>
            </a:r>
          </a:p>
          <a:p>
            <a:r>
              <a:rPr lang="lv-LV" sz="1600">
                <a:hlinkClick r:id="rId7"/>
              </a:rPr>
              <a:t>@EUHomeAffairs </a:t>
            </a:r>
          </a:p>
        </p:txBody>
      </p:sp>
      <p:sp>
        <p:nvSpPr>
          <p:cNvPr id="9" name="Rectangle 8"/>
          <p:cNvSpPr/>
          <p:nvPr/>
        </p:nvSpPr>
        <p:spPr>
          <a:xfrm>
            <a:off x="5152251" y="4758778"/>
            <a:ext cx="2487801" cy="338554"/>
          </a:xfrm>
          <a:prstGeom prst="rect">
            <a:avLst/>
          </a:prstGeom>
        </p:spPr>
        <p:txBody>
          <a:bodyPr wrap="square">
            <a:spAutoFit/>
          </a:bodyPr>
          <a:lstStyle/>
          <a:p>
            <a:r>
              <a:rPr lang="lv-LV" sz="1600">
                <a:hlinkClick r:id="rId8"/>
              </a:rPr>
              <a:t>@EuropeanCommission </a:t>
            </a: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3669" y="4586413"/>
            <a:ext cx="620230" cy="681506"/>
          </a:xfrm>
          <a:prstGeom prst="rect">
            <a:avLst/>
          </a:prstGeom>
        </p:spPr>
      </p:pic>
      <p:sp>
        <p:nvSpPr>
          <p:cNvPr id="11" name="Rectangle 10"/>
          <p:cNvSpPr/>
          <p:nvPr/>
        </p:nvSpPr>
        <p:spPr>
          <a:xfrm>
            <a:off x="8990327" y="4290043"/>
            <a:ext cx="2271233" cy="338554"/>
          </a:xfrm>
          <a:prstGeom prst="rect">
            <a:avLst/>
          </a:prstGeom>
        </p:spPr>
        <p:txBody>
          <a:bodyPr wrap="square">
            <a:spAutoFit/>
          </a:bodyPr>
          <a:lstStyle/>
          <a:p>
            <a:r>
              <a:rPr lang="lv-LV" sz="1600">
                <a:hlinkClick r:id="rId10"/>
              </a:rPr>
              <a:t>European Commission</a:t>
            </a:r>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51745" y="4119669"/>
            <a:ext cx="620230" cy="68150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81645" y="3333645"/>
            <a:ext cx="568985" cy="623695"/>
          </a:xfrm>
          <a:prstGeom prst="rect">
            <a:avLst/>
          </a:prstGeom>
        </p:spPr>
      </p:pic>
      <p:sp>
        <p:nvSpPr>
          <p:cNvPr id="15" name="Rectangle 14">
            <a:hlinkClick r:id="rId13"/>
          </p:cNvPr>
          <p:cNvSpPr/>
          <p:nvPr/>
        </p:nvSpPr>
        <p:spPr>
          <a:xfrm>
            <a:off x="8935694" y="3471215"/>
            <a:ext cx="2465740" cy="338554"/>
          </a:xfrm>
          <a:prstGeom prst="rect">
            <a:avLst/>
          </a:prstGeom>
        </p:spPr>
        <p:txBody>
          <a:bodyPr wrap="none">
            <a:spAutoFit/>
          </a:bodyPr>
          <a:lstStyle/>
          <a:p>
            <a:r>
              <a:rPr lang="lv-LV" sz="1600">
                <a:hlinkClick r:id="rId13"/>
              </a:rPr>
              <a:t>@EuropeanCommission</a:t>
            </a:r>
          </a:p>
        </p:txBody>
      </p:sp>
      <p:sp>
        <p:nvSpPr>
          <p:cNvPr id="16" name="Rectangle 15"/>
          <p:cNvSpPr/>
          <p:nvPr/>
        </p:nvSpPr>
        <p:spPr>
          <a:xfrm>
            <a:off x="5151240" y="3889837"/>
            <a:ext cx="2025415" cy="584775"/>
          </a:xfrm>
          <a:prstGeom prst="rect">
            <a:avLst/>
          </a:prstGeom>
        </p:spPr>
        <p:txBody>
          <a:bodyPr wrap="square">
            <a:spAutoFit/>
          </a:bodyPr>
          <a:lstStyle/>
          <a:p>
            <a:r>
              <a:rPr lang="lv-LV" sz="1600">
                <a:hlinkClick r:id="rId14"/>
              </a:rPr>
              <a:t>EUTube</a:t>
            </a:r>
          </a:p>
          <a:p>
            <a:r>
              <a:rPr lang="lv-LV" sz="1600">
                <a:hlinkClick r:id="rId15"/>
              </a:rPr>
              <a:t>EU Home Affairs</a:t>
            </a:r>
          </a:p>
        </p:txBody>
      </p:sp>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80887" y="3698897"/>
            <a:ext cx="660728" cy="726004"/>
          </a:xfrm>
          <a:prstGeom prst="rect">
            <a:avLst/>
          </a:prstGeom>
        </p:spPr>
      </p:pic>
    </p:spTree>
    <p:extLst>
      <p:ext uri="{BB962C8B-B14F-4D97-AF65-F5344CB8AC3E}">
        <p14:creationId xmlns:p14="http://schemas.microsoft.com/office/powerpoint/2010/main" val="412529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94874" y="-1431758"/>
            <a:ext cx="10948737" cy="6063916"/>
          </a:xfrm>
          <a:prstGeom prst="ellipse">
            <a:avLst/>
          </a:prstGeom>
          <a:solidFill>
            <a:srgbClr val="1E32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32361" y="1317677"/>
            <a:ext cx="3575018" cy="1015663"/>
          </a:xfrm>
          <a:prstGeom prst="rect">
            <a:avLst/>
          </a:prstGeom>
        </p:spPr>
        <p:txBody>
          <a:bodyPr wrap="none">
            <a:spAutoFit/>
          </a:bodyPr>
          <a:lstStyle/>
          <a:p>
            <a:r>
              <a:rPr lang="lv-LV" sz="6000" dirty="0">
                <a:solidFill>
                  <a:schemeClr val="bg1"/>
                </a:solidFill>
                <a:latin typeface="EC Square Sans Pro Medium" panose="020B0500000000020004" pitchFamily="34" charset="0"/>
              </a:rPr>
              <a:t>Paldies par uzmanību!</a:t>
            </a:r>
          </a:p>
        </p:txBody>
      </p:sp>
    </p:spTree>
    <p:extLst>
      <p:ext uri="{BB962C8B-B14F-4D97-AF65-F5344CB8AC3E}">
        <p14:creationId xmlns:p14="http://schemas.microsoft.com/office/powerpoint/2010/main" val="3606856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7307" y="565158"/>
            <a:ext cx="8188657" cy="646331"/>
          </a:xfrm>
          <a:prstGeom prst="rect">
            <a:avLst/>
          </a:prstGeom>
        </p:spPr>
        <p:txBody>
          <a:bodyPr wrap="square">
            <a:spAutoFit/>
          </a:bodyPr>
          <a:lstStyle/>
          <a:p>
            <a:r>
              <a:rPr lang="lv-LV" sz="3600" dirty="0">
                <a:solidFill>
                  <a:srgbClr val="1E325C"/>
                </a:solidFill>
                <a:latin typeface="EC Square Sans Pro Medium" panose="020B0500000000020004" pitchFamily="34" charset="0"/>
              </a:rPr>
              <a:t>Šengenas Informācijas sistēma (</a:t>
            </a:r>
            <a:r>
              <a:rPr lang="lv-LV" sz="3600" i="1" dirty="0">
                <a:solidFill>
                  <a:srgbClr val="1E325C"/>
                </a:solidFill>
                <a:latin typeface="EC Square Sans Pro Medium" panose="020B0500000000020004" pitchFamily="34" charset="0"/>
              </a:rPr>
              <a:t>SIS</a:t>
            </a:r>
            <a:r>
              <a:rPr lang="lv-LV" sz="3600" dirty="0">
                <a:solidFill>
                  <a:srgbClr val="1E325C"/>
                </a:solidFill>
                <a:latin typeface="EC Square Sans Pro Medium" panose="020B0500000000020004" pitchFamily="34" charset="0"/>
              </a:rPr>
              <a:t>)</a:t>
            </a:r>
          </a:p>
        </p:txBody>
      </p:sp>
      <p:sp>
        <p:nvSpPr>
          <p:cNvPr id="3" name="Oval 2"/>
          <p:cNvSpPr/>
          <p:nvPr/>
        </p:nvSpPr>
        <p:spPr>
          <a:xfrm>
            <a:off x="882613" y="1403567"/>
            <a:ext cx="12148359" cy="6388153"/>
          </a:xfrm>
          <a:custGeom>
            <a:avLst/>
            <a:gdLst>
              <a:gd name="connsiteX0" fmla="*/ 0 w 13047261"/>
              <a:gd name="connsiteY0" fmla="*/ 3330054 h 6660108"/>
              <a:gd name="connsiteX1" fmla="*/ 6523631 w 13047261"/>
              <a:gd name="connsiteY1" fmla="*/ 0 h 6660108"/>
              <a:gd name="connsiteX2" fmla="*/ 13047262 w 13047261"/>
              <a:gd name="connsiteY2" fmla="*/ 3330054 h 6660108"/>
              <a:gd name="connsiteX3" fmla="*/ 6523631 w 13047261"/>
              <a:gd name="connsiteY3" fmla="*/ 6660108 h 6660108"/>
              <a:gd name="connsiteX4" fmla="*/ 0 w 13047261"/>
              <a:gd name="connsiteY4" fmla="*/ 3330054 h 6660108"/>
              <a:gd name="connsiteX0" fmla="*/ 2208 w 13049470"/>
              <a:gd name="connsiteY0" fmla="*/ 3330054 h 6660108"/>
              <a:gd name="connsiteX1" fmla="*/ 6525839 w 13049470"/>
              <a:gd name="connsiteY1" fmla="*/ 0 h 6660108"/>
              <a:gd name="connsiteX2" fmla="*/ 13049470 w 13049470"/>
              <a:gd name="connsiteY2" fmla="*/ 3330054 h 6660108"/>
              <a:gd name="connsiteX3" fmla="*/ 6525839 w 13049470"/>
              <a:gd name="connsiteY3" fmla="*/ 6660108 h 6660108"/>
              <a:gd name="connsiteX4" fmla="*/ 2208 w 13049470"/>
              <a:gd name="connsiteY4" fmla="*/ 3330054 h 6660108"/>
              <a:gd name="connsiteX0" fmla="*/ 2208 w 13049470"/>
              <a:gd name="connsiteY0" fmla="*/ 3356089 h 6686143"/>
              <a:gd name="connsiteX1" fmla="*/ 6525839 w 13049470"/>
              <a:gd name="connsiteY1" fmla="*/ 26035 h 6686143"/>
              <a:gd name="connsiteX2" fmla="*/ 13049470 w 13049470"/>
              <a:gd name="connsiteY2" fmla="*/ 3356089 h 6686143"/>
              <a:gd name="connsiteX3" fmla="*/ 6525839 w 13049470"/>
              <a:gd name="connsiteY3" fmla="*/ 6686143 h 6686143"/>
              <a:gd name="connsiteX4" fmla="*/ 2208 w 13049470"/>
              <a:gd name="connsiteY4" fmla="*/ 3356089 h 6686143"/>
              <a:gd name="connsiteX0" fmla="*/ 467 w 13047729"/>
              <a:gd name="connsiteY0" fmla="*/ 3272784 h 6602838"/>
              <a:gd name="connsiteX1" fmla="*/ 6783406 w 13047729"/>
              <a:gd name="connsiteY1" fmla="*/ 10968 h 6602838"/>
              <a:gd name="connsiteX2" fmla="*/ 13047729 w 13047729"/>
              <a:gd name="connsiteY2" fmla="*/ 3272784 h 6602838"/>
              <a:gd name="connsiteX3" fmla="*/ 6524098 w 13047729"/>
              <a:gd name="connsiteY3" fmla="*/ 6602838 h 6602838"/>
              <a:gd name="connsiteX4" fmla="*/ 467 w 13047729"/>
              <a:gd name="connsiteY4" fmla="*/ 3272784 h 6602838"/>
              <a:gd name="connsiteX0" fmla="*/ 467 w 13047729"/>
              <a:gd name="connsiteY0" fmla="*/ 3327654 h 6657708"/>
              <a:gd name="connsiteX1" fmla="*/ 6783406 w 13047729"/>
              <a:gd name="connsiteY1" fmla="*/ 65838 h 6657708"/>
              <a:gd name="connsiteX2" fmla="*/ 13047729 w 13047729"/>
              <a:gd name="connsiteY2" fmla="*/ 3327654 h 6657708"/>
              <a:gd name="connsiteX3" fmla="*/ 6524098 w 13047729"/>
              <a:gd name="connsiteY3" fmla="*/ 6657708 h 6657708"/>
              <a:gd name="connsiteX4" fmla="*/ 467 w 13047729"/>
              <a:gd name="connsiteY4" fmla="*/ 3327654 h 6657708"/>
              <a:gd name="connsiteX0" fmla="*/ 3722 w 13050984"/>
              <a:gd name="connsiteY0" fmla="*/ 3360490 h 6690544"/>
              <a:gd name="connsiteX1" fmla="*/ 6786661 w 13050984"/>
              <a:gd name="connsiteY1" fmla="*/ 98674 h 6690544"/>
              <a:gd name="connsiteX2" fmla="*/ 13050984 w 13050984"/>
              <a:gd name="connsiteY2" fmla="*/ 3360490 h 6690544"/>
              <a:gd name="connsiteX3" fmla="*/ 6527353 w 13050984"/>
              <a:gd name="connsiteY3" fmla="*/ 6690544 h 6690544"/>
              <a:gd name="connsiteX4" fmla="*/ 3722 w 13050984"/>
              <a:gd name="connsiteY4" fmla="*/ 3360490 h 6690544"/>
              <a:gd name="connsiteX0" fmla="*/ 3722 w 13050984"/>
              <a:gd name="connsiteY0" fmla="*/ 3360490 h 6690544"/>
              <a:gd name="connsiteX1" fmla="*/ 6786661 w 13050984"/>
              <a:gd name="connsiteY1" fmla="*/ 98674 h 6690544"/>
              <a:gd name="connsiteX2" fmla="*/ 13050984 w 13050984"/>
              <a:gd name="connsiteY2" fmla="*/ 3360490 h 6690544"/>
              <a:gd name="connsiteX3" fmla="*/ 6527353 w 13050984"/>
              <a:gd name="connsiteY3" fmla="*/ 6690544 h 6690544"/>
              <a:gd name="connsiteX4" fmla="*/ 3722 w 13050984"/>
              <a:gd name="connsiteY4" fmla="*/ 3360490 h 6690544"/>
              <a:gd name="connsiteX0" fmla="*/ 3722 w 13050984"/>
              <a:gd name="connsiteY0" fmla="*/ 3385225 h 6715279"/>
              <a:gd name="connsiteX1" fmla="*/ 6786661 w 13050984"/>
              <a:gd name="connsiteY1" fmla="*/ 123409 h 6715279"/>
              <a:gd name="connsiteX2" fmla="*/ 13050984 w 13050984"/>
              <a:gd name="connsiteY2" fmla="*/ 3385225 h 6715279"/>
              <a:gd name="connsiteX3" fmla="*/ 6527353 w 13050984"/>
              <a:gd name="connsiteY3" fmla="*/ 6715279 h 6715279"/>
              <a:gd name="connsiteX4" fmla="*/ 3722 w 13050984"/>
              <a:gd name="connsiteY4" fmla="*/ 3385225 h 6715279"/>
              <a:gd name="connsiteX0" fmla="*/ 8508 w 13055770"/>
              <a:gd name="connsiteY0" fmla="*/ 3387254 h 6717308"/>
              <a:gd name="connsiteX1" fmla="*/ 6791447 w 13055770"/>
              <a:gd name="connsiteY1" fmla="*/ 125438 h 6717308"/>
              <a:gd name="connsiteX2" fmla="*/ 13055770 w 13055770"/>
              <a:gd name="connsiteY2" fmla="*/ 3387254 h 6717308"/>
              <a:gd name="connsiteX3" fmla="*/ 6532139 w 13055770"/>
              <a:gd name="connsiteY3" fmla="*/ 6717308 h 6717308"/>
              <a:gd name="connsiteX4" fmla="*/ 8508 w 13055770"/>
              <a:gd name="connsiteY4" fmla="*/ 3387254 h 6717308"/>
              <a:gd name="connsiteX0" fmla="*/ 6467 w 12606499"/>
              <a:gd name="connsiteY0" fmla="*/ 3037843 h 6593740"/>
              <a:gd name="connsiteX1" fmla="*/ 6342176 w 12606499"/>
              <a:gd name="connsiteY1" fmla="*/ 1194 h 6593740"/>
              <a:gd name="connsiteX2" fmla="*/ 12606499 w 12606499"/>
              <a:gd name="connsiteY2" fmla="*/ 3263010 h 6593740"/>
              <a:gd name="connsiteX3" fmla="*/ 6082868 w 12606499"/>
              <a:gd name="connsiteY3" fmla="*/ 6593064 h 6593740"/>
              <a:gd name="connsiteX4" fmla="*/ 6467 w 12606499"/>
              <a:gd name="connsiteY4" fmla="*/ 3037843 h 6593740"/>
              <a:gd name="connsiteX0" fmla="*/ 2238 w 12602270"/>
              <a:gd name="connsiteY0" fmla="*/ 3055997 h 6611894"/>
              <a:gd name="connsiteX1" fmla="*/ 6337947 w 12602270"/>
              <a:gd name="connsiteY1" fmla="*/ 19348 h 6611894"/>
              <a:gd name="connsiteX2" fmla="*/ 12602270 w 12602270"/>
              <a:gd name="connsiteY2" fmla="*/ 3281164 h 6611894"/>
              <a:gd name="connsiteX3" fmla="*/ 6078639 w 12602270"/>
              <a:gd name="connsiteY3" fmla="*/ 6611218 h 6611894"/>
              <a:gd name="connsiteX4" fmla="*/ 2238 w 12602270"/>
              <a:gd name="connsiteY4" fmla="*/ 3055997 h 6611894"/>
              <a:gd name="connsiteX0" fmla="*/ 32932 w 12632964"/>
              <a:gd name="connsiteY0" fmla="*/ 3062554 h 6618451"/>
              <a:gd name="connsiteX1" fmla="*/ 6368641 w 12632964"/>
              <a:gd name="connsiteY1" fmla="*/ 25905 h 6618451"/>
              <a:gd name="connsiteX2" fmla="*/ 12632964 w 12632964"/>
              <a:gd name="connsiteY2" fmla="*/ 3287721 h 6618451"/>
              <a:gd name="connsiteX3" fmla="*/ 6109333 w 12632964"/>
              <a:gd name="connsiteY3" fmla="*/ 6617775 h 6618451"/>
              <a:gd name="connsiteX4" fmla="*/ 32932 w 12632964"/>
              <a:gd name="connsiteY4" fmla="*/ 3062554 h 6618451"/>
              <a:gd name="connsiteX0" fmla="*/ 15927 w 12615959"/>
              <a:gd name="connsiteY0" fmla="*/ 2878273 h 6434170"/>
              <a:gd name="connsiteX1" fmla="*/ 7950823 w 12615959"/>
              <a:gd name="connsiteY1" fmla="*/ 565 h 6434170"/>
              <a:gd name="connsiteX2" fmla="*/ 12615959 w 12615959"/>
              <a:gd name="connsiteY2" fmla="*/ 3103440 h 6434170"/>
              <a:gd name="connsiteX3" fmla="*/ 6092328 w 12615959"/>
              <a:gd name="connsiteY3" fmla="*/ 6433494 h 6434170"/>
              <a:gd name="connsiteX4" fmla="*/ 15927 w 12615959"/>
              <a:gd name="connsiteY4" fmla="*/ 2878273 h 6434170"/>
              <a:gd name="connsiteX0" fmla="*/ 88435 w 12688467"/>
              <a:gd name="connsiteY0" fmla="*/ 2911164 h 6467061"/>
              <a:gd name="connsiteX1" fmla="*/ 8023331 w 12688467"/>
              <a:gd name="connsiteY1" fmla="*/ 33456 h 6467061"/>
              <a:gd name="connsiteX2" fmla="*/ 12688467 w 12688467"/>
              <a:gd name="connsiteY2" fmla="*/ 3136331 h 6467061"/>
              <a:gd name="connsiteX3" fmla="*/ 6164836 w 12688467"/>
              <a:gd name="connsiteY3" fmla="*/ 6466385 h 6467061"/>
              <a:gd name="connsiteX4" fmla="*/ 88435 w 12688467"/>
              <a:gd name="connsiteY4" fmla="*/ 2911164 h 6467061"/>
              <a:gd name="connsiteX0" fmla="*/ 42436 w 12642468"/>
              <a:gd name="connsiteY0" fmla="*/ 2898497 h 6454394"/>
              <a:gd name="connsiteX1" fmla="*/ 7977332 w 12642468"/>
              <a:gd name="connsiteY1" fmla="*/ 20789 h 6454394"/>
              <a:gd name="connsiteX2" fmla="*/ 12642468 w 12642468"/>
              <a:gd name="connsiteY2" fmla="*/ 3123664 h 6454394"/>
              <a:gd name="connsiteX3" fmla="*/ 6118837 w 12642468"/>
              <a:gd name="connsiteY3" fmla="*/ 6453718 h 6454394"/>
              <a:gd name="connsiteX4" fmla="*/ 42436 w 12642468"/>
              <a:gd name="connsiteY4" fmla="*/ 2898497 h 6454394"/>
              <a:gd name="connsiteX0" fmla="*/ 26945 w 12626977"/>
              <a:gd name="connsiteY0" fmla="*/ 2965980 h 6521877"/>
              <a:gd name="connsiteX1" fmla="*/ 7961841 w 12626977"/>
              <a:gd name="connsiteY1" fmla="*/ 88272 h 6521877"/>
              <a:gd name="connsiteX2" fmla="*/ 12626977 w 12626977"/>
              <a:gd name="connsiteY2" fmla="*/ 3191147 h 6521877"/>
              <a:gd name="connsiteX3" fmla="*/ 6103346 w 12626977"/>
              <a:gd name="connsiteY3" fmla="*/ 6521201 h 6521877"/>
              <a:gd name="connsiteX4" fmla="*/ 26945 w 12626977"/>
              <a:gd name="connsiteY4" fmla="*/ 2965980 h 6521877"/>
              <a:gd name="connsiteX0" fmla="*/ 28416 w 12628448"/>
              <a:gd name="connsiteY0" fmla="*/ 3089001 h 6644898"/>
              <a:gd name="connsiteX1" fmla="*/ 7963312 w 12628448"/>
              <a:gd name="connsiteY1" fmla="*/ 211293 h 6644898"/>
              <a:gd name="connsiteX2" fmla="*/ 12628448 w 12628448"/>
              <a:gd name="connsiteY2" fmla="*/ 3314168 h 6644898"/>
              <a:gd name="connsiteX3" fmla="*/ 6104817 w 12628448"/>
              <a:gd name="connsiteY3" fmla="*/ 6644222 h 6644898"/>
              <a:gd name="connsiteX4" fmla="*/ 28416 w 12628448"/>
              <a:gd name="connsiteY4" fmla="*/ 3089001 h 6644898"/>
              <a:gd name="connsiteX0" fmla="*/ 28416 w 12628448"/>
              <a:gd name="connsiteY0" fmla="*/ 3089001 h 6644898"/>
              <a:gd name="connsiteX1" fmla="*/ 7963312 w 12628448"/>
              <a:gd name="connsiteY1" fmla="*/ 211293 h 6644898"/>
              <a:gd name="connsiteX2" fmla="*/ 12628448 w 12628448"/>
              <a:gd name="connsiteY2" fmla="*/ 3314168 h 6644898"/>
              <a:gd name="connsiteX3" fmla="*/ 6104817 w 12628448"/>
              <a:gd name="connsiteY3" fmla="*/ 6644222 h 6644898"/>
              <a:gd name="connsiteX4" fmla="*/ 28416 w 12628448"/>
              <a:gd name="connsiteY4" fmla="*/ 3089001 h 6644898"/>
              <a:gd name="connsiteX0" fmla="*/ 17261 w 12617293"/>
              <a:gd name="connsiteY0" fmla="*/ 2438925 h 5994822"/>
              <a:gd name="connsiteX1" fmla="*/ 8033472 w 12617293"/>
              <a:gd name="connsiteY1" fmla="*/ 38042 h 5994822"/>
              <a:gd name="connsiteX2" fmla="*/ 12617293 w 12617293"/>
              <a:gd name="connsiteY2" fmla="*/ 2664092 h 5994822"/>
              <a:gd name="connsiteX3" fmla="*/ 6093662 w 12617293"/>
              <a:gd name="connsiteY3" fmla="*/ 5994146 h 5994822"/>
              <a:gd name="connsiteX4" fmla="*/ 17261 w 12617293"/>
              <a:gd name="connsiteY4" fmla="*/ 2438925 h 5994822"/>
              <a:gd name="connsiteX0" fmla="*/ 118 w 12600150"/>
              <a:gd name="connsiteY0" fmla="*/ 2688023 h 6243920"/>
              <a:gd name="connsiteX1" fmla="*/ 8016329 w 12600150"/>
              <a:gd name="connsiteY1" fmla="*/ 287140 h 6243920"/>
              <a:gd name="connsiteX2" fmla="*/ 12600150 w 12600150"/>
              <a:gd name="connsiteY2" fmla="*/ 2913190 h 6243920"/>
              <a:gd name="connsiteX3" fmla="*/ 6076519 w 12600150"/>
              <a:gd name="connsiteY3" fmla="*/ 6243244 h 6243920"/>
              <a:gd name="connsiteX4" fmla="*/ 118 w 12600150"/>
              <a:gd name="connsiteY4" fmla="*/ 2688023 h 6243920"/>
              <a:gd name="connsiteX0" fmla="*/ 38981 w 12639013"/>
              <a:gd name="connsiteY0" fmla="*/ 2794943 h 6350840"/>
              <a:gd name="connsiteX1" fmla="*/ 8055192 w 12639013"/>
              <a:gd name="connsiteY1" fmla="*/ 394060 h 6350840"/>
              <a:gd name="connsiteX2" fmla="*/ 12639013 w 12639013"/>
              <a:gd name="connsiteY2" fmla="*/ 3020110 h 6350840"/>
              <a:gd name="connsiteX3" fmla="*/ 6115382 w 12639013"/>
              <a:gd name="connsiteY3" fmla="*/ 6350164 h 6350840"/>
              <a:gd name="connsiteX4" fmla="*/ 38981 w 12639013"/>
              <a:gd name="connsiteY4" fmla="*/ 2794943 h 6350840"/>
              <a:gd name="connsiteX0" fmla="*/ 36991 w 12582813"/>
              <a:gd name="connsiteY0" fmla="*/ 2674928 h 6230669"/>
              <a:gd name="connsiteX1" fmla="*/ 8053202 w 12582813"/>
              <a:gd name="connsiteY1" fmla="*/ 274045 h 6230669"/>
              <a:gd name="connsiteX2" fmla="*/ 12582813 w 12582813"/>
              <a:gd name="connsiteY2" fmla="*/ 2873605 h 6230669"/>
              <a:gd name="connsiteX3" fmla="*/ 6113392 w 12582813"/>
              <a:gd name="connsiteY3" fmla="*/ 6230149 h 6230669"/>
              <a:gd name="connsiteX4" fmla="*/ 36991 w 12582813"/>
              <a:gd name="connsiteY4" fmla="*/ 2674928 h 6230669"/>
              <a:gd name="connsiteX0" fmla="*/ 36991 w 12587781"/>
              <a:gd name="connsiteY0" fmla="*/ 2674928 h 6231535"/>
              <a:gd name="connsiteX1" fmla="*/ 8053202 w 12587781"/>
              <a:gd name="connsiteY1" fmla="*/ 274045 h 6231535"/>
              <a:gd name="connsiteX2" fmla="*/ 12582813 w 12587781"/>
              <a:gd name="connsiteY2" fmla="*/ 2873605 h 6231535"/>
              <a:gd name="connsiteX3" fmla="*/ 6113392 w 12587781"/>
              <a:gd name="connsiteY3" fmla="*/ 6230149 h 6231535"/>
              <a:gd name="connsiteX4" fmla="*/ 36991 w 12587781"/>
              <a:gd name="connsiteY4" fmla="*/ 2674928 h 6231535"/>
              <a:gd name="connsiteX0" fmla="*/ 36467 w 11978001"/>
              <a:gd name="connsiteY0" fmla="*/ 2670277 h 6226077"/>
              <a:gd name="connsiteX1" fmla="*/ 8052678 w 11978001"/>
              <a:gd name="connsiteY1" fmla="*/ 269394 h 6226077"/>
              <a:gd name="connsiteX2" fmla="*/ 11972430 w 11978001"/>
              <a:gd name="connsiteY2" fmla="*/ 2802728 h 6226077"/>
              <a:gd name="connsiteX3" fmla="*/ 6112868 w 11978001"/>
              <a:gd name="connsiteY3" fmla="*/ 6225498 h 6226077"/>
              <a:gd name="connsiteX4" fmla="*/ 36467 w 11978001"/>
              <a:gd name="connsiteY4" fmla="*/ 2670277 h 6226077"/>
              <a:gd name="connsiteX0" fmla="*/ 36467 w 12058266"/>
              <a:gd name="connsiteY0" fmla="*/ 2670277 h 6227791"/>
              <a:gd name="connsiteX1" fmla="*/ 8052678 w 12058266"/>
              <a:gd name="connsiteY1" fmla="*/ 269394 h 6227791"/>
              <a:gd name="connsiteX2" fmla="*/ 11972430 w 12058266"/>
              <a:gd name="connsiteY2" fmla="*/ 2802728 h 6227791"/>
              <a:gd name="connsiteX3" fmla="*/ 6112868 w 12058266"/>
              <a:gd name="connsiteY3" fmla="*/ 6225498 h 6227791"/>
              <a:gd name="connsiteX4" fmla="*/ 36467 w 12058266"/>
              <a:gd name="connsiteY4" fmla="*/ 2670277 h 6227791"/>
              <a:gd name="connsiteX0" fmla="*/ 36467 w 12058266"/>
              <a:gd name="connsiteY0" fmla="*/ 2670277 h 6227791"/>
              <a:gd name="connsiteX1" fmla="*/ 8052678 w 12058266"/>
              <a:gd name="connsiteY1" fmla="*/ 269394 h 6227791"/>
              <a:gd name="connsiteX2" fmla="*/ 11972430 w 12058266"/>
              <a:gd name="connsiteY2" fmla="*/ 2802728 h 6227791"/>
              <a:gd name="connsiteX3" fmla="*/ 6112868 w 12058266"/>
              <a:gd name="connsiteY3" fmla="*/ 6225498 h 6227791"/>
              <a:gd name="connsiteX4" fmla="*/ 36467 w 12058266"/>
              <a:gd name="connsiteY4" fmla="*/ 2670277 h 6227791"/>
              <a:gd name="connsiteX0" fmla="*/ 16858 w 12038657"/>
              <a:gd name="connsiteY0" fmla="*/ 2401136 h 5958650"/>
              <a:gd name="connsiteX1" fmla="*/ 8033069 w 12038657"/>
              <a:gd name="connsiteY1" fmla="*/ 253 h 5958650"/>
              <a:gd name="connsiteX2" fmla="*/ 11952821 w 12038657"/>
              <a:gd name="connsiteY2" fmla="*/ 2533587 h 5958650"/>
              <a:gd name="connsiteX3" fmla="*/ 6093259 w 12038657"/>
              <a:gd name="connsiteY3" fmla="*/ 5956357 h 5958650"/>
              <a:gd name="connsiteX4" fmla="*/ 16858 w 12038657"/>
              <a:gd name="connsiteY4" fmla="*/ 2401136 h 5958650"/>
              <a:gd name="connsiteX0" fmla="*/ 16858 w 12038657"/>
              <a:gd name="connsiteY0" fmla="*/ 2435771 h 5993285"/>
              <a:gd name="connsiteX1" fmla="*/ 8033069 w 12038657"/>
              <a:gd name="connsiteY1" fmla="*/ 34888 h 5993285"/>
              <a:gd name="connsiteX2" fmla="*/ 11952821 w 12038657"/>
              <a:gd name="connsiteY2" fmla="*/ 2568222 h 5993285"/>
              <a:gd name="connsiteX3" fmla="*/ 6093259 w 12038657"/>
              <a:gd name="connsiteY3" fmla="*/ 5990992 h 5993285"/>
              <a:gd name="connsiteX4" fmla="*/ 16858 w 12038657"/>
              <a:gd name="connsiteY4" fmla="*/ 2435771 h 5993285"/>
              <a:gd name="connsiteX0" fmla="*/ 83433 w 12105232"/>
              <a:gd name="connsiteY0" fmla="*/ 2742021 h 6299535"/>
              <a:gd name="connsiteX1" fmla="*/ 8099644 w 12105232"/>
              <a:gd name="connsiteY1" fmla="*/ 341138 h 6299535"/>
              <a:gd name="connsiteX2" fmla="*/ 12019396 w 12105232"/>
              <a:gd name="connsiteY2" fmla="*/ 2874472 h 6299535"/>
              <a:gd name="connsiteX3" fmla="*/ 6159834 w 12105232"/>
              <a:gd name="connsiteY3" fmla="*/ 6297242 h 6299535"/>
              <a:gd name="connsiteX4" fmla="*/ 83433 w 12105232"/>
              <a:gd name="connsiteY4" fmla="*/ 2742021 h 6299535"/>
              <a:gd name="connsiteX0" fmla="*/ 41697 w 12063496"/>
              <a:gd name="connsiteY0" fmla="*/ 2642176 h 6199690"/>
              <a:gd name="connsiteX1" fmla="*/ 8057908 w 12063496"/>
              <a:gd name="connsiteY1" fmla="*/ 241293 h 6199690"/>
              <a:gd name="connsiteX2" fmla="*/ 11977660 w 12063496"/>
              <a:gd name="connsiteY2" fmla="*/ 2774627 h 6199690"/>
              <a:gd name="connsiteX3" fmla="*/ 6118098 w 12063496"/>
              <a:gd name="connsiteY3" fmla="*/ 6197397 h 6199690"/>
              <a:gd name="connsiteX4" fmla="*/ 41697 w 12063496"/>
              <a:gd name="connsiteY4" fmla="*/ 2642176 h 6199690"/>
              <a:gd name="connsiteX0" fmla="*/ 41697 w 12063496"/>
              <a:gd name="connsiteY0" fmla="*/ 2642176 h 6199690"/>
              <a:gd name="connsiteX1" fmla="*/ 8057908 w 12063496"/>
              <a:gd name="connsiteY1" fmla="*/ 241293 h 6199690"/>
              <a:gd name="connsiteX2" fmla="*/ 11977660 w 12063496"/>
              <a:gd name="connsiteY2" fmla="*/ 2774627 h 6199690"/>
              <a:gd name="connsiteX3" fmla="*/ 6118098 w 12063496"/>
              <a:gd name="connsiteY3" fmla="*/ 6197397 h 6199690"/>
              <a:gd name="connsiteX4" fmla="*/ 41697 w 12063496"/>
              <a:gd name="connsiteY4" fmla="*/ 2642176 h 6199690"/>
              <a:gd name="connsiteX0" fmla="*/ 41697 w 12063496"/>
              <a:gd name="connsiteY0" fmla="*/ 2642176 h 6199690"/>
              <a:gd name="connsiteX1" fmla="*/ 8057908 w 12063496"/>
              <a:gd name="connsiteY1" fmla="*/ 241293 h 6199690"/>
              <a:gd name="connsiteX2" fmla="*/ 11977660 w 12063496"/>
              <a:gd name="connsiteY2" fmla="*/ 2774627 h 6199690"/>
              <a:gd name="connsiteX3" fmla="*/ 6118098 w 12063496"/>
              <a:gd name="connsiteY3" fmla="*/ 6197397 h 6199690"/>
              <a:gd name="connsiteX4" fmla="*/ 41697 w 12063496"/>
              <a:gd name="connsiteY4" fmla="*/ 2642176 h 61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496" h="6199690">
                <a:moveTo>
                  <a:pt x="41697" y="2642176"/>
                </a:moveTo>
                <a:cubicBezTo>
                  <a:pt x="-570118" y="-641916"/>
                  <a:pt x="5716218" y="-58930"/>
                  <a:pt x="8057908" y="241293"/>
                </a:cubicBezTo>
                <a:cubicBezTo>
                  <a:pt x="10399598" y="541516"/>
                  <a:pt x="11484340" y="1437278"/>
                  <a:pt x="11977660" y="2774627"/>
                </a:cubicBezTo>
                <a:cubicBezTo>
                  <a:pt x="12750147" y="6150198"/>
                  <a:pt x="8107425" y="6219472"/>
                  <a:pt x="6118098" y="6197397"/>
                </a:cubicBezTo>
                <a:cubicBezTo>
                  <a:pt x="4128771" y="6175322"/>
                  <a:pt x="653512" y="5926268"/>
                  <a:pt x="41697" y="2642176"/>
                </a:cubicBezTo>
                <a:close/>
              </a:path>
            </a:pathLst>
          </a:custGeom>
          <a:solidFill>
            <a:srgbClr val="1E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71217" y="2492605"/>
            <a:ext cx="9471547" cy="3354765"/>
          </a:xfrm>
          <a:prstGeom prst="rect">
            <a:avLst/>
          </a:prstGeom>
        </p:spPr>
        <p:txBody>
          <a:bodyPr wrap="square">
            <a:spAutoFit/>
          </a:bodyPr>
          <a:lstStyle/>
          <a:p>
            <a:pPr marL="457200" indent="-457200">
              <a:buFont typeface="Arial" panose="020B0604020202020204" pitchFamily="34" charset="0"/>
              <a:buChar char="•"/>
            </a:pPr>
            <a:r>
              <a:rPr lang="lv-LV" sz="2600" dirty="0">
                <a:solidFill>
                  <a:schemeClr val="bg1"/>
                </a:solidFill>
                <a:latin typeface="EC Square Sans Cond Pro" panose="020B0506040000020004" pitchFamily="34" charset="0"/>
              </a:rPr>
              <a:t>Šengenas Informācijas sistēma (</a:t>
            </a:r>
            <a:r>
              <a:rPr lang="lv-LV" sz="2600" i="1" dirty="0">
                <a:solidFill>
                  <a:schemeClr val="bg1"/>
                </a:solidFill>
                <a:latin typeface="EC Square Sans Cond Pro" panose="020B0506040000020004" pitchFamily="34" charset="0"/>
              </a:rPr>
              <a:t>SIS</a:t>
            </a:r>
            <a:r>
              <a:rPr lang="lv-LV" sz="2600" dirty="0">
                <a:solidFill>
                  <a:schemeClr val="bg1"/>
                </a:solidFill>
                <a:latin typeface="EC Square Sans Cond Pro" panose="020B0506040000020004" pitchFamily="34" charset="0"/>
              </a:rPr>
              <a:t>) ir IT sistēma, kas Šengenas zonā garantē brīvību, drošību un tiesiskumu</a:t>
            </a:r>
          </a:p>
          <a:p>
            <a:pPr marL="457200" indent="-457200">
              <a:buFont typeface="Arial" panose="020B0604020202020204" pitchFamily="34" charset="0"/>
              <a:buChar char="•"/>
            </a:pPr>
            <a:endParaRPr lang="en-US" sz="1000" dirty="0">
              <a:solidFill>
                <a:schemeClr val="bg1"/>
              </a:solidFill>
              <a:latin typeface="EC Square Sans Cond Pro" panose="020B0506040000020004" pitchFamily="34" charset="0"/>
            </a:endParaRPr>
          </a:p>
          <a:p>
            <a:pPr marL="457200" indent="-457200">
              <a:buFont typeface="Arial" panose="020B0604020202020204" pitchFamily="34" charset="0"/>
              <a:buChar char="•"/>
            </a:pPr>
            <a:r>
              <a:rPr lang="lv-LV" sz="2600" i="1" dirty="0">
                <a:solidFill>
                  <a:schemeClr val="bg1"/>
                </a:solidFill>
                <a:latin typeface="EC Square Sans Cond Pro" panose="020B0506040000020004" pitchFamily="34" charset="0"/>
              </a:rPr>
              <a:t>SIS</a:t>
            </a:r>
            <a:r>
              <a:rPr lang="lv-LV" sz="2600" dirty="0">
                <a:solidFill>
                  <a:schemeClr val="bg1"/>
                </a:solidFill>
                <a:latin typeface="EC Square Sans Cond Pro" panose="020B0506040000020004" pitchFamily="34" charset="0"/>
              </a:rPr>
              <a:t> atbalsta </a:t>
            </a:r>
            <a:r>
              <a:rPr lang="lv-LV" sz="2600" b="1" dirty="0">
                <a:solidFill>
                  <a:schemeClr val="bg1"/>
                </a:solidFill>
                <a:latin typeface="EC Square Sans Cond Pro" panose="020B0506040000020004" pitchFamily="34" charset="0"/>
              </a:rPr>
              <a:t>operatīvo sadarbību</a:t>
            </a:r>
            <a:r>
              <a:rPr lang="lv-LV" sz="2600" dirty="0">
                <a:solidFill>
                  <a:schemeClr val="bg1"/>
                </a:solidFill>
                <a:latin typeface="EC Square Sans Cond Pro" panose="020B0506040000020004" pitchFamily="34" charset="0"/>
              </a:rPr>
              <a:t> un </a:t>
            </a:r>
            <a:r>
              <a:rPr lang="lv-LV" sz="2600" b="1" dirty="0">
                <a:solidFill>
                  <a:schemeClr val="bg1"/>
                </a:solidFill>
                <a:latin typeface="EC Square Sans Cond Pro" panose="020B0506040000020004" pitchFamily="34" charset="0"/>
              </a:rPr>
              <a:t>informācijas apmaiņu</a:t>
            </a:r>
            <a:r>
              <a:rPr lang="lv-LV" sz="2600" dirty="0">
                <a:solidFill>
                  <a:schemeClr val="bg1"/>
                </a:solidFill>
                <a:latin typeface="EC Square Sans Cond Pro" panose="020B0506040000020004" pitchFamily="34" charset="0"/>
              </a:rPr>
              <a:t> starp valstu iestādēm </a:t>
            </a:r>
          </a:p>
          <a:p>
            <a:endParaRPr lang="en-US" sz="1000" dirty="0">
              <a:solidFill>
                <a:schemeClr val="bg1"/>
              </a:solidFill>
              <a:latin typeface="EC Square Sans Cond Pro" panose="020B0506040000020004" pitchFamily="34" charset="0"/>
            </a:endParaRPr>
          </a:p>
          <a:p>
            <a:pPr marL="457200" indent="-457200">
              <a:buFont typeface="Arial" panose="020B0604020202020204" pitchFamily="34" charset="0"/>
              <a:buChar char="•"/>
            </a:pPr>
            <a:r>
              <a:rPr lang="lv-LV" sz="2600" dirty="0">
                <a:solidFill>
                  <a:schemeClr val="bg1"/>
                </a:solidFill>
                <a:latin typeface="EC Square Sans Cond Pro" panose="020B0506040000020004" pitchFamily="34" charset="0"/>
              </a:rPr>
              <a:t>Sistēma ļauj valstu kompetentajām iestādēm </a:t>
            </a:r>
            <a:r>
              <a:rPr lang="lv-LV" sz="2600" b="1" dirty="0">
                <a:solidFill>
                  <a:schemeClr val="bg1"/>
                </a:solidFill>
                <a:latin typeface="EC Square Sans Cond Pro" panose="020B0506040000020004" pitchFamily="34" charset="0"/>
              </a:rPr>
              <a:t>pārbaudīt brīdinājumus</a:t>
            </a:r>
            <a:r>
              <a:rPr lang="lv-LV" sz="2600" dirty="0">
                <a:solidFill>
                  <a:schemeClr val="bg1"/>
                </a:solidFill>
                <a:latin typeface="EC Square Sans Cond Pro" panose="020B0506040000020004" pitchFamily="34" charset="0"/>
              </a:rPr>
              <a:t> par meklētām personām vai priekšmetiem </a:t>
            </a:r>
          </a:p>
          <a:p>
            <a:pPr marL="457200" indent="-457200">
              <a:buFont typeface="Arial" panose="020B0604020202020204" pitchFamily="34" charset="0"/>
              <a:buChar char="•"/>
            </a:pPr>
            <a:endParaRPr lang="en-US" sz="1000" dirty="0" smtClean="0">
              <a:solidFill>
                <a:schemeClr val="bg1"/>
              </a:solidFill>
              <a:latin typeface="EC Square Sans Cond Pro" panose="020B0506040000020004" pitchFamily="34" charset="0"/>
            </a:endParaRPr>
          </a:p>
          <a:p>
            <a:pPr marL="457200" indent="-457200">
              <a:buFont typeface="Arial" panose="020B0604020202020204" pitchFamily="34" charset="0"/>
              <a:buChar char="•"/>
            </a:pPr>
            <a:r>
              <a:rPr lang="lv-LV" sz="2600" i="1" dirty="0">
                <a:solidFill>
                  <a:schemeClr val="bg1"/>
                </a:solidFill>
                <a:latin typeface="EC Square Sans Cond Pro" panose="020B0506040000020004" pitchFamily="34" charset="0"/>
              </a:rPr>
              <a:t>SIS</a:t>
            </a:r>
            <a:r>
              <a:rPr lang="lv-LV" sz="2600" dirty="0">
                <a:solidFill>
                  <a:schemeClr val="bg1"/>
                </a:solidFill>
                <a:latin typeface="EC Square Sans Cond Pro" panose="020B0506040000020004" pitchFamily="34" charset="0"/>
              </a:rPr>
              <a:t> ir atjaunināta un ietver jaunus </a:t>
            </a:r>
            <a:r>
              <a:rPr lang="lv-LV" sz="2600" dirty="0" smtClean="0">
                <a:solidFill>
                  <a:schemeClr val="bg1"/>
                </a:solidFill>
                <a:latin typeface="EC Square Sans Cond Pro" panose="020B0506040000020004" pitchFamily="34" charset="0"/>
              </a:rPr>
              <a:t>elementus</a:t>
            </a:r>
            <a:endParaRPr lang="lv-LV" sz="2600" dirty="0">
              <a:solidFill>
                <a:schemeClr val="bg1"/>
              </a:solidFill>
              <a:latin typeface="EC Square Sans Cond Pro" panose="020B05060400000200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455" y="413437"/>
            <a:ext cx="1013552" cy="10135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1450" y="6059311"/>
            <a:ext cx="763287" cy="509073"/>
          </a:xfrm>
          <a:prstGeom prst="rect">
            <a:avLst/>
          </a:prstGeom>
        </p:spPr>
      </p:pic>
    </p:spTree>
    <p:extLst>
      <p:ext uri="{BB962C8B-B14F-4D97-AF65-F5344CB8AC3E}">
        <p14:creationId xmlns:p14="http://schemas.microsoft.com/office/powerpoint/2010/main" val="939150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4769" y="1011857"/>
            <a:ext cx="3853940" cy="646331"/>
          </a:xfrm>
          <a:prstGeom prst="rect">
            <a:avLst/>
          </a:prstGeom>
        </p:spPr>
        <p:txBody>
          <a:bodyPr wrap="none">
            <a:spAutoFit/>
          </a:bodyPr>
          <a:lstStyle/>
          <a:p>
            <a:r>
              <a:rPr lang="lv-LV" sz="3600">
                <a:solidFill>
                  <a:srgbClr val="1E325C"/>
                </a:solidFill>
                <a:latin typeface="EC Square Sans Pro Medium" panose="020B0500000000020004" pitchFamily="34" charset="0"/>
              </a:rPr>
              <a:t>Ko dara </a:t>
            </a:r>
            <a:r>
              <a:rPr lang="lv-LV" sz="3600" i="1">
                <a:solidFill>
                  <a:srgbClr val="1E325C"/>
                </a:solidFill>
                <a:latin typeface="EC Square Sans Pro Medium" panose="020B0500000000020004" pitchFamily="34" charset="0"/>
              </a:rPr>
              <a:t>SIS</a:t>
            </a:r>
            <a:r>
              <a:rPr lang="lv-LV" sz="3600">
                <a:solidFill>
                  <a:srgbClr val="1E325C"/>
                </a:solidFill>
                <a:latin typeface="EC Square Sans Pro Medium" panose="020B0500000000020004" pitchFamily="34" charset="0"/>
              </a:rPr>
              <a:t>?</a:t>
            </a:r>
          </a:p>
        </p:txBody>
      </p:sp>
      <p:sp>
        <p:nvSpPr>
          <p:cNvPr id="3" name="Rectangle 2"/>
          <p:cNvSpPr/>
          <p:nvPr/>
        </p:nvSpPr>
        <p:spPr>
          <a:xfrm>
            <a:off x="1017324" y="1864774"/>
            <a:ext cx="5986820" cy="3693319"/>
          </a:xfrm>
          <a:prstGeom prst="rect">
            <a:avLst/>
          </a:prstGeom>
        </p:spPr>
        <p:txBody>
          <a:bodyPr wrap="square">
            <a:spAutoFit/>
          </a:bodyPr>
          <a:lstStyle/>
          <a:p>
            <a:pPr marL="285750" indent="-285750">
              <a:lnSpc>
                <a:spcPct val="150000"/>
              </a:lnSpc>
              <a:buFont typeface="Arial" panose="020B0604020202020204" pitchFamily="34" charset="0"/>
              <a:buChar char="•"/>
            </a:pPr>
            <a:r>
              <a:rPr lang="lv-LV" sz="2600" dirty="0">
                <a:solidFill>
                  <a:srgbClr val="1E325C"/>
                </a:solidFill>
                <a:latin typeface="EC Square Sans Pro" panose="020B0506040000020004" pitchFamily="34" charset="0"/>
              </a:rPr>
              <a:t>Pastiprina sadarbību</a:t>
            </a:r>
          </a:p>
          <a:p>
            <a:pPr marL="285750" indent="-285750">
              <a:lnSpc>
                <a:spcPct val="150000"/>
              </a:lnSpc>
              <a:buFont typeface="Arial" panose="020B0604020202020204" pitchFamily="34" charset="0"/>
              <a:buChar char="•"/>
            </a:pPr>
            <a:r>
              <a:rPr lang="lv-LV" sz="2600" dirty="0">
                <a:solidFill>
                  <a:srgbClr val="1E325C"/>
                </a:solidFill>
                <a:latin typeface="EC Square Sans Pro" panose="020B0506040000020004" pitchFamily="34" charset="0"/>
              </a:rPr>
              <a:t>Palīdz visneaizsargātākajiem</a:t>
            </a:r>
          </a:p>
          <a:p>
            <a:pPr marL="285750" indent="-285750">
              <a:lnSpc>
                <a:spcPct val="150000"/>
              </a:lnSpc>
              <a:buFont typeface="Arial" panose="020B0604020202020204" pitchFamily="34" charset="0"/>
              <a:buChar char="•"/>
            </a:pPr>
            <a:r>
              <a:rPr lang="lv-LV" sz="2600" dirty="0">
                <a:solidFill>
                  <a:srgbClr val="1E325C"/>
                </a:solidFill>
                <a:latin typeface="EC Square Sans Pro" panose="020B0506040000020004" pitchFamily="34" charset="0"/>
              </a:rPr>
              <a:t>Cīnās pret nelikumīgu migrāciju</a:t>
            </a:r>
          </a:p>
          <a:p>
            <a:pPr marL="285750" indent="-285750">
              <a:lnSpc>
                <a:spcPct val="150000"/>
              </a:lnSpc>
              <a:buFont typeface="Arial" panose="020B0604020202020204" pitchFamily="34" charset="0"/>
              <a:buChar char="•"/>
            </a:pPr>
            <a:r>
              <a:rPr lang="lv-LV" sz="2600" dirty="0">
                <a:solidFill>
                  <a:srgbClr val="1E325C"/>
                </a:solidFill>
                <a:latin typeface="EC Square Sans Pro" panose="020B0506040000020004" pitchFamily="34" charset="0"/>
              </a:rPr>
              <a:t>Cīnās pret noziedzību</a:t>
            </a:r>
          </a:p>
          <a:p>
            <a:pPr marL="285750" indent="-285750">
              <a:lnSpc>
                <a:spcPct val="150000"/>
              </a:lnSpc>
              <a:buFont typeface="Arial" panose="020B0604020202020204" pitchFamily="34" charset="0"/>
              <a:buChar char="•"/>
            </a:pPr>
            <a:r>
              <a:rPr lang="lv-LV" sz="2600" dirty="0">
                <a:solidFill>
                  <a:srgbClr val="1E325C"/>
                </a:solidFill>
                <a:latin typeface="EC Square Sans Pro" panose="020B0506040000020004" pitchFamily="34" charset="0"/>
              </a:rPr>
              <a:t>Stiprina ārējo robežu kontroli</a:t>
            </a:r>
          </a:p>
          <a:p>
            <a:pPr marL="285750" indent="-285750">
              <a:lnSpc>
                <a:spcPct val="150000"/>
              </a:lnSpc>
              <a:buFont typeface="Arial" panose="020B0604020202020204" pitchFamily="34" charset="0"/>
              <a:buChar char="•"/>
            </a:pPr>
            <a:r>
              <a:rPr lang="lv-LV" sz="2600" dirty="0">
                <a:solidFill>
                  <a:srgbClr val="1E325C"/>
                </a:solidFill>
                <a:latin typeface="EC Square Sans Pro" panose="020B0506040000020004" pitchFamily="34" charset="0"/>
              </a:rPr>
              <a:t>Aizsargā individuālās tiesības</a:t>
            </a:r>
          </a:p>
        </p:txBody>
      </p:sp>
      <p:sp>
        <p:nvSpPr>
          <p:cNvPr id="4" name="Rectangle 3"/>
          <p:cNvSpPr/>
          <p:nvPr/>
        </p:nvSpPr>
        <p:spPr>
          <a:xfrm>
            <a:off x="1310186" y="4195633"/>
            <a:ext cx="6373503" cy="492443"/>
          </a:xfrm>
          <a:prstGeom prst="rect">
            <a:avLst/>
          </a:prstGeom>
        </p:spPr>
        <p:txBody>
          <a:bodyPr wrap="square">
            <a:spAutoFit/>
          </a:bodyPr>
          <a:lstStyle/>
          <a:p>
            <a:pPr marL="285750" indent="-285750">
              <a:buFont typeface="Arial" panose="020B0604020202020204" pitchFamily="34" charset="0"/>
              <a:buChar char="•"/>
            </a:pPr>
            <a:endParaRPr lang="en-IE" sz="2600" dirty="0">
              <a:solidFill>
                <a:srgbClr val="1E325C"/>
              </a:solidFill>
              <a:latin typeface="EC Square Sans Pro" panose="020B0506040000020004" pitchFamily="34" charset="0"/>
            </a:endParaRPr>
          </a:p>
        </p:txBody>
      </p:sp>
      <p:sp>
        <p:nvSpPr>
          <p:cNvPr id="5" name="Oval 4"/>
          <p:cNvSpPr/>
          <p:nvPr/>
        </p:nvSpPr>
        <p:spPr>
          <a:xfrm>
            <a:off x="6605516" y="-736979"/>
            <a:ext cx="6632812" cy="5677470"/>
          </a:xfrm>
          <a:custGeom>
            <a:avLst/>
            <a:gdLst>
              <a:gd name="connsiteX0" fmla="*/ 0 w 7069541"/>
              <a:gd name="connsiteY0" fmla="*/ 1835624 h 3671247"/>
              <a:gd name="connsiteX1" fmla="*/ 3534771 w 7069541"/>
              <a:gd name="connsiteY1" fmla="*/ 0 h 3671247"/>
              <a:gd name="connsiteX2" fmla="*/ 7069542 w 7069541"/>
              <a:gd name="connsiteY2" fmla="*/ 1835624 h 3671247"/>
              <a:gd name="connsiteX3" fmla="*/ 3534771 w 7069541"/>
              <a:gd name="connsiteY3" fmla="*/ 3671248 h 3671247"/>
              <a:gd name="connsiteX4" fmla="*/ 0 w 7069541"/>
              <a:gd name="connsiteY4" fmla="*/ 1835624 h 3671247"/>
              <a:gd name="connsiteX0" fmla="*/ 0 w 7383441"/>
              <a:gd name="connsiteY0" fmla="*/ 1290373 h 3692116"/>
              <a:gd name="connsiteX1" fmla="*/ 3848670 w 7383441"/>
              <a:gd name="connsiteY1" fmla="*/ 14307 h 3692116"/>
              <a:gd name="connsiteX2" fmla="*/ 7383441 w 7383441"/>
              <a:gd name="connsiteY2" fmla="*/ 1849931 h 3692116"/>
              <a:gd name="connsiteX3" fmla="*/ 3848670 w 7383441"/>
              <a:gd name="connsiteY3" fmla="*/ 3685555 h 3692116"/>
              <a:gd name="connsiteX4" fmla="*/ 0 w 7383441"/>
              <a:gd name="connsiteY4" fmla="*/ 1290373 h 3692116"/>
              <a:gd name="connsiteX0" fmla="*/ 1821 w 7385262"/>
              <a:gd name="connsiteY0" fmla="*/ 1463135 h 3864878"/>
              <a:gd name="connsiteX1" fmla="*/ 3850491 w 7385262"/>
              <a:gd name="connsiteY1" fmla="*/ 187069 h 3864878"/>
              <a:gd name="connsiteX2" fmla="*/ 7385262 w 7385262"/>
              <a:gd name="connsiteY2" fmla="*/ 2022693 h 3864878"/>
              <a:gd name="connsiteX3" fmla="*/ 3850491 w 7385262"/>
              <a:gd name="connsiteY3" fmla="*/ 3858317 h 3864878"/>
              <a:gd name="connsiteX4" fmla="*/ 1821 w 7385262"/>
              <a:gd name="connsiteY4" fmla="*/ 1463135 h 3864878"/>
              <a:gd name="connsiteX0" fmla="*/ 23359 w 7406800"/>
              <a:gd name="connsiteY0" fmla="*/ 1438339 h 3840082"/>
              <a:gd name="connsiteX1" fmla="*/ 3872029 w 7406800"/>
              <a:gd name="connsiteY1" fmla="*/ 162273 h 3840082"/>
              <a:gd name="connsiteX2" fmla="*/ 7406800 w 7406800"/>
              <a:gd name="connsiteY2" fmla="*/ 1997897 h 3840082"/>
              <a:gd name="connsiteX3" fmla="*/ 3872029 w 7406800"/>
              <a:gd name="connsiteY3" fmla="*/ 3833521 h 3840082"/>
              <a:gd name="connsiteX4" fmla="*/ 23359 w 7406800"/>
              <a:gd name="connsiteY4" fmla="*/ 1438339 h 3840082"/>
              <a:gd name="connsiteX0" fmla="*/ 29376 w 7412817"/>
              <a:gd name="connsiteY0" fmla="*/ 1438339 h 3836977"/>
              <a:gd name="connsiteX1" fmla="*/ 3878046 w 7412817"/>
              <a:gd name="connsiteY1" fmla="*/ 162273 h 3836977"/>
              <a:gd name="connsiteX2" fmla="*/ 7412817 w 7412817"/>
              <a:gd name="connsiteY2" fmla="*/ 1997897 h 3836977"/>
              <a:gd name="connsiteX3" fmla="*/ 3878046 w 7412817"/>
              <a:gd name="connsiteY3" fmla="*/ 3833521 h 3836977"/>
              <a:gd name="connsiteX4" fmla="*/ 29376 w 7412817"/>
              <a:gd name="connsiteY4" fmla="*/ 1438339 h 3836977"/>
              <a:gd name="connsiteX0" fmla="*/ 3579 w 7387020"/>
              <a:gd name="connsiteY0" fmla="*/ 1290586 h 6143327"/>
              <a:gd name="connsiteX1" fmla="*/ 3852249 w 7387020"/>
              <a:gd name="connsiteY1" fmla="*/ 14520 h 6143327"/>
              <a:gd name="connsiteX2" fmla="*/ 7387020 w 7387020"/>
              <a:gd name="connsiteY2" fmla="*/ 1850144 h 6143327"/>
              <a:gd name="connsiteX3" fmla="*/ 4548285 w 7387020"/>
              <a:gd name="connsiteY3" fmla="*/ 6142365 h 6143327"/>
              <a:gd name="connsiteX4" fmla="*/ 3579 w 7387020"/>
              <a:gd name="connsiteY4" fmla="*/ 1290586 h 6143327"/>
              <a:gd name="connsiteX0" fmla="*/ 6281 w 5929411"/>
              <a:gd name="connsiteY0" fmla="*/ 3487332 h 6194464"/>
              <a:gd name="connsiteX1" fmla="*/ 2394640 w 5929411"/>
              <a:gd name="connsiteY1" fmla="*/ 41272 h 6194464"/>
              <a:gd name="connsiteX2" fmla="*/ 5929411 w 5929411"/>
              <a:gd name="connsiteY2" fmla="*/ 1876896 h 6194464"/>
              <a:gd name="connsiteX3" fmla="*/ 3090676 w 5929411"/>
              <a:gd name="connsiteY3" fmla="*/ 6169117 h 6194464"/>
              <a:gd name="connsiteX4" fmla="*/ 6281 w 5929411"/>
              <a:gd name="connsiteY4" fmla="*/ 3487332 h 6194464"/>
              <a:gd name="connsiteX0" fmla="*/ 6281 w 5929411"/>
              <a:gd name="connsiteY0" fmla="*/ 3487332 h 6194464"/>
              <a:gd name="connsiteX1" fmla="*/ 2394640 w 5929411"/>
              <a:gd name="connsiteY1" fmla="*/ 41272 h 6194464"/>
              <a:gd name="connsiteX2" fmla="*/ 5929411 w 5929411"/>
              <a:gd name="connsiteY2" fmla="*/ 1876896 h 6194464"/>
              <a:gd name="connsiteX3" fmla="*/ 3090676 w 5929411"/>
              <a:gd name="connsiteY3" fmla="*/ 6169117 h 6194464"/>
              <a:gd name="connsiteX4" fmla="*/ 6281 w 5929411"/>
              <a:gd name="connsiteY4" fmla="*/ 3487332 h 6194464"/>
              <a:gd name="connsiteX0" fmla="*/ 67678 w 5990808"/>
              <a:gd name="connsiteY0" fmla="*/ 3487332 h 6298784"/>
              <a:gd name="connsiteX1" fmla="*/ 2456037 w 5990808"/>
              <a:gd name="connsiteY1" fmla="*/ 41272 h 6298784"/>
              <a:gd name="connsiteX2" fmla="*/ 5990808 w 5990808"/>
              <a:gd name="connsiteY2" fmla="*/ 1876896 h 6298784"/>
              <a:gd name="connsiteX3" fmla="*/ 3152073 w 5990808"/>
              <a:gd name="connsiteY3" fmla="*/ 6169117 h 6298784"/>
              <a:gd name="connsiteX4" fmla="*/ 67678 w 5990808"/>
              <a:gd name="connsiteY4" fmla="*/ 3487332 h 6298784"/>
              <a:gd name="connsiteX0" fmla="*/ 12815 w 5935945"/>
              <a:gd name="connsiteY0" fmla="*/ 3487332 h 6464991"/>
              <a:gd name="connsiteX1" fmla="*/ 2401174 w 5935945"/>
              <a:gd name="connsiteY1" fmla="*/ 41272 h 6464991"/>
              <a:gd name="connsiteX2" fmla="*/ 5935945 w 5935945"/>
              <a:gd name="connsiteY2" fmla="*/ 1876896 h 6464991"/>
              <a:gd name="connsiteX3" fmla="*/ 3424756 w 5935945"/>
              <a:gd name="connsiteY3" fmla="*/ 6442073 h 6464991"/>
              <a:gd name="connsiteX4" fmla="*/ 12815 w 5935945"/>
              <a:gd name="connsiteY4" fmla="*/ 3487332 h 6464991"/>
              <a:gd name="connsiteX0" fmla="*/ 12815 w 5935945"/>
              <a:gd name="connsiteY0" fmla="*/ 3487332 h 6457227"/>
              <a:gd name="connsiteX1" fmla="*/ 2401174 w 5935945"/>
              <a:gd name="connsiteY1" fmla="*/ 41272 h 6457227"/>
              <a:gd name="connsiteX2" fmla="*/ 5935945 w 5935945"/>
              <a:gd name="connsiteY2" fmla="*/ 1876896 h 6457227"/>
              <a:gd name="connsiteX3" fmla="*/ 3424756 w 5935945"/>
              <a:gd name="connsiteY3" fmla="*/ 6442073 h 6457227"/>
              <a:gd name="connsiteX4" fmla="*/ 12815 w 5935945"/>
              <a:gd name="connsiteY4" fmla="*/ 3487332 h 6457227"/>
              <a:gd name="connsiteX0" fmla="*/ 11002 w 5934132"/>
              <a:gd name="connsiteY0" fmla="*/ 3487332 h 6485253"/>
              <a:gd name="connsiteX1" fmla="*/ 2399361 w 5934132"/>
              <a:gd name="connsiteY1" fmla="*/ 41272 h 6485253"/>
              <a:gd name="connsiteX2" fmla="*/ 5934132 w 5934132"/>
              <a:gd name="connsiteY2" fmla="*/ 1876896 h 6485253"/>
              <a:gd name="connsiteX3" fmla="*/ 3422943 w 5934132"/>
              <a:gd name="connsiteY3" fmla="*/ 6442073 h 6485253"/>
              <a:gd name="connsiteX4" fmla="*/ 11002 w 5934132"/>
              <a:gd name="connsiteY4" fmla="*/ 3487332 h 6485253"/>
              <a:gd name="connsiteX0" fmla="*/ 10713 w 5988434"/>
              <a:gd name="connsiteY0" fmla="*/ 2920741 h 6440813"/>
              <a:gd name="connsiteX1" fmla="*/ 2453663 w 5988434"/>
              <a:gd name="connsiteY1" fmla="*/ 20592 h 6440813"/>
              <a:gd name="connsiteX2" fmla="*/ 5988434 w 5988434"/>
              <a:gd name="connsiteY2" fmla="*/ 1856216 h 6440813"/>
              <a:gd name="connsiteX3" fmla="*/ 3477245 w 5988434"/>
              <a:gd name="connsiteY3" fmla="*/ 6421393 h 6440813"/>
              <a:gd name="connsiteX4" fmla="*/ 10713 w 5988434"/>
              <a:gd name="connsiteY4" fmla="*/ 2920741 h 6440813"/>
              <a:gd name="connsiteX0" fmla="*/ 10713 w 5988434"/>
              <a:gd name="connsiteY0" fmla="*/ 2920741 h 6431614"/>
              <a:gd name="connsiteX1" fmla="*/ 2453663 w 5988434"/>
              <a:gd name="connsiteY1" fmla="*/ 20592 h 6431614"/>
              <a:gd name="connsiteX2" fmla="*/ 5988434 w 5988434"/>
              <a:gd name="connsiteY2" fmla="*/ 1856216 h 6431614"/>
              <a:gd name="connsiteX3" fmla="*/ 3477245 w 5988434"/>
              <a:gd name="connsiteY3" fmla="*/ 6421393 h 6431614"/>
              <a:gd name="connsiteX4" fmla="*/ 10713 w 5988434"/>
              <a:gd name="connsiteY4" fmla="*/ 2920741 h 643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434" h="6431614">
                <a:moveTo>
                  <a:pt x="10713" y="2920741"/>
                </a:moveTo>
                <a:cubicBezTo>
                  <a:pt x="-146236" y="270801"/>
                  <a:pt x="1457376" y="198013"/>
                  <a:pt x="2453663" y="20592"/>
                </a:cubicBezTo>
                <a:cubicBezTo>
                  <a:pt x="3449950" y="-156829"/>
                  <a:pt x="5988434" y="842429"/>
                  <a:pt x="5988434" y="1856216"/>
                </a:cubicBezTo>
                <a:cubicBezTo>
                  <a:pt x="5988434" y="2870003"/>
                  <a:pt x="5360637" y="6298563"/>
                  <a:pt x="3477245" y="6421393"/>
                </a:cubicBezTo>
                <a:cubicBezTo>
                  <a:pt x="1593853" y="6544223"/>
                  <a:pt x="167662" y="5570681"/>
                  <a:pt x="10713" y="2920741"/>
                </a:cubicBezTo>
                <a:close/>
              </a:path>
            </a:pathLst>
          </a:custGeom>
          <a:blipFill dpi="0" rotWithShape="1">
            <a:blip r:embed="rId2" cstate="print">
              <a:extLst>
                <a:ext uri="{28A0092B-C50C-407E-A947-70E740481C1C}">
                  <a14:useLocalDpi xmlns:a14="http://schemas.microsoft.com/office/drawing/2010/main" val="0"/>
                </a:ext>
              </a:extLst>
            </a:blip>
            <a:srcRect/>
            <a:stretch>
              <a:fillRect l="-24564" t="1446" r="3912" b="-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22" y="705080"/>
            <a:ext cx="1057619" cy="1057619"/>
          </a:xfrm>
          <a:prstGeom prst="rect">
            <a:avLst/>
          </a:prstGeom>
        </p:spPr>
      </p:pic>
    </p:spTree>
    <p:extLst>
      <p:ext uri="{BB962C8B-B14F-4D97-AF65-F5344CB8AC3E}">
        <p14:creationId xmlns:p14="http://schemas.microsoft.com/office/powerpoint/2010/main" val="1073674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93462" y="812913"/>
            <a:ext cx="4698722" cy="646331"/>
          </a:xfrm>
          <a:prstGeom prst="rect">
            <a:avLst/>
          </a:prstGeom>
        </p:spPr>
        <p:txBody>
          <a:bodyPr wrap="none">
            <a:spAutoFit/>
          </a:bodyPr>
          <a:lstStyle/>
          <a:p>
            <a:r>
              <a:rPr lang="lv-LV" sz="3600" dirty="0">
                <a:solidFill>
                  <a:srgbClr val="1E325C"/>
                </a:solidFill>
                <a:latin typeface="EC Square Sans Pro Medium" panose="020B0500000000020004" pitchFamily="34" charset="0"/>
              </a:rPr>
              <a:t>Pastiprināta sadarbība</a:t>
            </a:r>
          </a:p>
        </p:txBody>
      </p:sp>
      <p:sp>
        <p:nvSpPr>
          <p:cNvPr id="3" name="Rectangle 2"/>
          <p:cNvSpPr/>
          <p:nvPr/>
        </p:nvSpPr>
        <p:spPr>
          <a:xfrm>
            <a:off x="5030675" y="1760373"/>
            <a:ext cx="7007013" cy="3877985"/>
          </a:xfrm>
          <a:prstGeom prst="rect">
            <a:avLst/>
          </a:prstGeom>
        </p:spPr>
        <p:txBody>
          <a:bodyPr wrap="square">
            <a:spAutoFit/>
          </a:bodyPr>
          <a:lstStyle/>
          <a:p>
            <a:pPr marL="342900" indent="-342900">
              <a:buFont typeface="Arial" panose="020B0604020202020204" pitchFamily="34" charset="0"/>
              <a:buChar char="•"/>
            </a:pPr>
            <a:r>
              <a:rPr lang="lv-LV" sz="2400" b="1" dirty="0">
                <a:solidFill>
                  <a:srgbClr val="1E325C"/>
                </a:solidFill>
                <a:latin typeface="EC Square Sans Pro" panose="020B0506040000020004" pitchFamily="34" charset="0"/>
              </a:rPr>
              <a:t>Papildu brīdinājumu veidi par personām un priekšmetiem</a:t>
            </a:r>
            <a:r>
              <a:rPr lang="lv-LV" sz="2400" dirty="0">
                <a:solidFill>
                  <a:srgbClr val="1E325C"/>
                </a:solidFill>
                <a:latin typeface="EC Square Sans Pro" panose="020B0506040000020004" pitchFamily="34" charset="0"/>
              </a:rPr>
              <a:t> un veicamās darbības</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i="1" dirty="0">
                <a:solidFill>
                  <a:srgbClr val="1E325C"/>
                </a:solidFill>
                <a:latin typeface="EC Square Sans Pro" panose="020B0506040000020004" pitchFamily="34" charset="0"/>
              </a:rPr>
              <a:t>SIS</a:t>
            </a:r>
            <a:r>
              <a:rPr lang="lv-LV" sz="2400" dirty="0">
                <a:solidFill>
                  <a:srgbClr val="1E325C"/>
                </a:solidFill>
                <a:latin typeface="EC Square Sans Pro" panose="020B0506040000020004" pitchFamily="34" charset="0"/>
              </a:rPr>
              <a:t> datiem tagad var piekļūt </a:t>
            </a:r>
            <a:r>
              <a:rPr lang="lv-LV" sz="2400" b="1" i="1" dirty="0" err="1">
                <a:solidFill>
                  <a:srgbClr val="1E325C"/>
                </a:solidFill>
                <a:latin typeface="EC Square Sans Pro" panose="020B0506040000020004" pitchFamily="34" charset="0"/>
              </a:rPr>
              <a:t>Frontex</a:t>
            </a:r>
            <a:r>
              <a:rPr lang="lv-LV" sz="2400" b="1" dirty="0">
                <a:solidFill>
                  <a:srgbClr val="1E325C"/>
                </a:solidFill>
                <a:latin typeface="EC Square Sans Pro" panose="020B0506040000020004" pitchFamily="34" charset="0"/>
              </a:rPr>
              <a:t> vienības</a:t>
            </a:r>
            <a:r>
              <a:rPr lang="lv-LV" sz="2400" dirty="0">
                <a:solidFill>
                  <a:srgbClr val="1E325C"/>
                </a:solidFill>
                <a:latin typeface="EC Square Sans Pro" panose="020B0506040000020004" pitchFamily="34" charset="0"/>
              </a:rPr>
              <a:t> un plašāks </a:t>
            </a:r>
            <a:r>
              <a:rPr lang="lv-LV" sz="2400" b="1" dirty="0">
                <a:solidFill>
                  <a:srgbClr val="1E325C"/>
                </a:solidFill>
                <a:latin typeface="EC Square Sans Pro" panose="020B0506040000020004" pitchFamily="34" charset="0"/>
              </a:rPr>
              <a:t>valstu kompetento iestāžu</a:t>
            </a:r>
            <a:r>
              <a:rPr lang="lv-LV" sz="2400" dirty="0">
                <a:solidFill>
                  <a:srgbClr val="1E325C"/>
                </a:solidFill>
                <a:latin typeface="EC Square Sans Pro" panose="020B0506040000020004" pitchFamily="34" charset="0"/>
              </a:rPr>
              <a:t> loks </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b="1" dirty="0">
                <a:solidFill>
                  <a:srgbClr val="1E325C"/>
                </a:solidFill>
                <a:latin typeface="EC Square Sans Pro" panose="020B0506040000020004" pitchFamily="34" charset="0"/>
              </a:rPr>
              <a:t>Eiropols</a:t>
            </a:r>
            <a:r>
              <a:rPr lang="lv-LV" sz="2400" dirty="0">
                <a:solidFill>
                  <a:srgbClr val="1E325C"/>
                </a:solidFill>
                <a:latin typeface="EC Square Sans Pro" panose="020B0506040000020004" pitchFamily="34" charset="0"/>
              </a:rPr>
              <a:t> un dalībvalstis var apmainīties ar informāciju par brīdinājumiem par teroristu nodarījumiem</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Papildinformācijas apmaiņu sekmē īpaši valstu kontaktpunkti — </a:t>
            </a:r>
            <a:r>
              <a:rPr lang="lv-LV" sz="2400" b="1" i="1" dirty="0">
                <a:solidFill>
                  <a:srgbClr val="1E325C"/>
                </a:solidFill>
                <a:latin typeface="EC Square Sans Pro" panose="020B0506040000020004" pitchFamily="34" charset="0"/>
              </a:rPr>
              <a:t>SIRENE</a:t>
            </a:r>
            <a:r>
              <a:rPr lang="lv-LV" sz="2400" b="1" dirty="0">
                <a:solidFill>
                  <a:srgbClr val="1E325C"/>
                </a:solidFill>
                <a:latin typeface="EC Square Sans Pro" panose="020B0506040000020004" pitchFamily="34" charset="0"/>
              </a:rPr>
              <a:t> biroji</a:t>
            </a:r>
            <a:r>
              <a:rPr lang="lv-LV" sz="2400" b="1" dirty="0">
                <a:solidFill>
                  <a:srgbClr val="FF0000"/>
                </a:solidFill>
                <a:latin typeface="EC Square Sans Pro" panose="020B0506040000020004" pitchFamily="34" charset="0"/>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4520" y="548178"/>
            <a:ext cx="892366" cy="89236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45" t="-210" r="33221" b="421"/>
          <a:stretch/>
        </p:blipFill>
        <p:spPr>
          <a:xfrm>
            <a:off x="-460301" y="1137683"/>
            <a:ext cx="5117360" cy="5039832"/>
          </a:xfrm>
          <a:prstGeom prst="ellipse">
            <a:avLst/>
          </a:prstGeom>
        </p:spPr>
      </p:pic>
    </p:spTree>
    <p:extLst>
      <p:ext uri="{BB962C8B-B14F-4D97-AF65-F5344CB8AC3E}">
        <p14:creationId xmlns:p14="http://schemas.microsoft.com/office/powerpoint/2010/main" val="1831368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404" y="782319"/>
            <a:ext cx="5991127" cy="646331"/>
          </a:xfrm>
          <a:prstGeom prst="rect">
            <a:avLst/>
          </a:prstGeom>
          <a:noFill/>
        </p:spPr>
        <p:txBody>
          <a:bodyPr wrap="none" rtlCol="0">
            <a:spAutoFit/>
          </a:bodyPr>
          <a:lstStyle/>
          <a:p>
            <a:r>
              <a:rPr lang="lv-LV" sz="3600" b="1">
                <a:solidFill>
                  <a:srgbClr val="1E325C"/>
                </a:solidFill>
                <a:latin typeface="EC Square Sans Pro" panose="020B0506040000020004" pitchFamily="34" charset="0"/>
              </a:rPr>
              <a:t>Kā tas darbojas praksē?</a:t>
            </a:r>
          </a:p>
        </p:txBody>
      </p:sp>
      <p:sp>
        <p:nvSpPr>
          <p:cNvPr id="3" name="Rectangle 2"/>
          <p:cNvSpPr/>
          <p:nvPr/>
        </p:nvSpPr>
        <p:spPr>
          <a:xfrm>
            <a:off x="793404" y="1597221"/>
            <a:ext cx="10788996" cy="4616648"/>
          </a:xfrm>
          <a:prstGeom prst="rect">
            <a:avLst/>
          </a:prstGeom>
        </p:spPr>
        <p:txBody>
          <a:bodyPr wrap="square">
            <a:spAutoFit/>
          </a:bodyPr>
          <a:lstStyle/>
          <a:p>
            <a:pPr>
              <a:spcAft>
                <a:spcPts val="0"/>
              </a:spcAft>
            </a:pPr>
            <a:r>
              <a:rPr lang="lv-LV"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Ar </a:t>
            </a:r>
            <a:r>
              <a:rPr lang="lv-LV" sz="2400" b="1" i="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palīdzību apcietināta par </a:t>
            </a:r>
            <a:r>
              <a:rPr lang="lv-LV" sz="2400" b="1" u="sng" dirty="0" err="1">
                <a:solidFill>
                  <a:srgbClr val="1E325C"/>
                </a:solidFill>
                <a:latin typeface="EC Square Sans Pro" panose="020B0506040000020004" pitchFamily="34" charset="0"/>
                <a:ea typeface="Calibri" panose="020F0502020204030204" pitchFamily="34" charset="0"/>
                <a:cs typeface="Calibri" panose="020F0502020204030204" pitchFamily="34" charset="0"/>
              </a:rPr>
              <a:t>izvarošanu</a:t>
            </a:r>
            <a:r>
              <a:rPr lang="lv-LV"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r>
              <a:rPr lang="lv-LV" sz="2400" b="1"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aizdomās</a:t>
            </a:r>
            <a:r>
              <a:rPr lang="fr-BE" sz="2400" b="1"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
            </a:r>
            <a:br>
              <a:rPr lang="fr-BE" sz="2400" b="1"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br>
            <a:r>
              <a:rPr lang="lv-LV" sz="2400" b="1"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turēta </a:t>
            </a:r>
            <a:r>
              <a:rPr lang="lv-LV"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persona</a:t>
            </a:r>
          </a:p>
          <a:p>
            <a:pPr>
              <a:spcAft>
                <a:spcPts val="0"/>
              </a:spcAft>
            </a:pPr>
            <a:endParaRPr lang="en-IE" sz="2400" b="1"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Īrija Šengenas Informācijas sistēmu sāka izmantot 2021. gada martā.</a:t>
            </a:r>
          </a:p>
          <a:p>
            <a:pPr>
              <a:spcAft>
                <a:spcPts val="0"/>
              </a:spcAft>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Īrijas iestādes 2021. gada 14. maijā</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izdeva </a:t>
            </a:r>
            <a:r>
              <a:rPr lang="lv-LV" sz="2400" i="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brīdinājumu par tādas </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personas apcietināšanu nolūkā to nodot, kas tiek meklēta saistībā ar iespējamu jaunietes </a:t>
            </a:r>
            <a:r>
              <a:rPr lang="lv-LV" sz="2400" b="1" dirty="0" err="1">
                <a:solidFill>
                  <a:srgbClr val="1E325C"/>
                </a:solidFill>
                <a:latin typeface="EC Square Sans Pro" panose="020B0506040000020004" pitchFamily="34" charset="0"/>
                <a:ea typeface="Calibri" panose="020F0502020204030204" pitchFamily="34" charset="0"/>
                <a:cs typeface="Calibri" panose="020F0502020204030204" pitchFamily="34" charset="0"/>
              </a:rPr>
              <a:t>izvarošanu</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2019. gadā </a:t>
            </a:r>
            <a:r>
              <a:rPr lang="lv-LV" sz="2400" dirty="0" err="1">
                <a:solidFill>
                  <a:srgbClr val="1E325C"/>
                </a:solidFill>
                <a:latin typeface="EC Square Sans Pro" panose="020B0506040000020004" pitchFamily="34" charset="0"/>
                <a:ea typeface="Calibri" panose="020F0502020204030204" pitchFamily="34" charset="0"/>
                <a:cs typeface="Calibri" panose="020F0502020204030204" pitchFamily="34" charset="0"/>
              </a:rPr>
              <a:t>Mansterā</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t>
            </a:r>
          </a:p>
          <a:p>
            <a:pPr>
              <a:spcAft>
                <a:spcPts val="0"/>
              </a:spcAft>
            </a:pPr>
            <a:endParaRPr lang="en-US"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Iestādes uzskatīja, ka aizdomās turētā persona joprojām kontaktējas ar pusaudžiem un nepilngadīgajiem sporta nometnēs citviet. </a:t>
            </a:r>
          </a:p>
          <a:p>
            <a:pPr>
              <a:spcAft>
                <a:spcPts val="0"/>
              </a:spcAft>
            </a:pPr>
            <a:endParaRPr lang="en-US"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Itālijas iestādes meklēto personu atrada</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un </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arestēja</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2021. gada 27. maijā, </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tikai 13 dienas pēc Īrijas </a:t>
            </a:r>
            <a:r>
              <a:rPr lang="lv-LV" sz="2400" b="1" i="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brīdinājuma izveides</a:t>
            </a:r>
            <a:r>
              <a:rPr lang="lv-LV"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2009"/>
          <a:stretch/>
        </p:blipFill>
        <p:spPr>
          <a:xfrm>
            <a:off x="7670800" y="-292100"/>
            <a:ext cx="5562600" cy="3225800"/>
          </a:xfrm>
          <a:prstGeom prst="rect">
            <a:avLst/>
          </a:prstGeom>
        </p:spPr>
      </p:pic>
    </p:spTree>
    <p:extLst>
      <p:ext uri="{BB962C8B-B14F-4D97-AF65-F5344CB8AC3E}">
        <p14:creationId xmlns:p14="http://schemas.microsoft.com/office/powerpoint/2010/main" val="140679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726826" y="-426930"/>
            <a:ext cx="7603323" cy="6346890"/>
          </a:xfrm>
          <a:custGeom>
            <a:avLst/>
            <a:gdLst>
              <a:gd name="connsiteX0" fmla="*/ 0 w 8311488"/>
              <a:gd name="connsiteY0" fmla="*/ 3091218 h 6182436"/>
              <a:gd name="connsiteX1" fmla="*/ 4155744 w 8311488"/>
              <a:gd name="connsiteY1" fmla="*/ 0 h 6182436"/>
              <a:gd name="connsiteX2" fmla="*/ 8311488 w 8311488"/>
              <a:gd name="connsiteY2" fmla="*/ 3091218 h 6182436"/>
              <a:gd name="connsiteX3" fmla="*/ 4155744 w 8311488"/>
              <a:gd name="connsiteY3" fmla="*/ 6182436 h 6182436"/>
              <a:gd name="connsiteX4" fmla="*/ 0 w 8311488"/>
              <a:gd name="connsiteY4" fmla="*/ 3091218 h 6182436"/>
              <a:gd name="connsiteX0" fmla="*/ 0 w 7670043"/>
              <a:gd name="connsiteY0" fmla="*/ 4323366 h 6249887"/>
              <a:gd name="connsiteX1" fmla="*/ 3514299 w 7670043"/>
              <a:gd name="connsiteY1" fmla="*/ 17497 h 6249887"/>
              <a:gd name="connsiteX2" fmla="*/ 7670043 w 7670043"/>
              <a:gd name="connsiteY2" fmla="*/ 3108715 h 6249887"/>
              <a:gd name="connsiteX3" fmla="*/ 3514299 w 7670043"/>
              <a:gd name="connsiteY3" fmla="*/ 6199933 h 6249887"/>
              <a:gd name="connsiteX4" fmla="*/ 0 w 7670043"/>
              <a:gd name="connsiteY4" fmla="*/ 4323366 h 6249887"/>
              <a:gd name="connsiteX0" fmla="*/ 1482 w 7671525"/>
              <a:gd name="connsiteY0" fmla="*/ 4323366 h 6346890"/>
              <a:gd name="connsiteX1" fmla="*/ 3515781 w 7671525"/>
              <a:gd name="connsiteY1" fmla="*/ 17497 h 6346890"/>
              <a:gd name="connsiteX2" fmla="*/ 7671525 w 7671525"/>
              <a:gd name="connsiteY2" fmla="*/ 3108715 h 6346890"/>
              <a:gd name="connsiteX3" fmla="*/ 3515781 w 7671525"/>
              <a:gd name="connsiteY3" fmla="*/ 6199933 h 6346890"/>
              <a:gd name="connsiteX4" fmla="*/ 1482 w 7671525"/>
              <a:gd name="connsiteY4" fmla="*/ 4323366 h 6346890"/>
              <a:gd name="connsiteX0" fmla="*/ 1519 w 7603323"/>
              <a:gd name="connsiteY0" fmla="*/ 4323366 h 6346890"/>
              <a:gd name="connsiteX1" fmla="*/ 3447579 w 7603323"/>
              <a:gd name="connsiteY1" fmla="*/ 17497 h 6346890"/>
              <a:gd name="connsiteX2" fmla="*/ 7603323 w 7603323"/>
              <a:gd name="connsiteY2" fmla="*/ 3108715 h 6346890"/>
              <a:gd name="connsiteX3" fmla="*/ 3447579 w 7603323"/>
              <a:gd name="connsiteY3" fmla="*/ 6199933 h 6346890"/>
              <a:gd name="connsiteX4" fmla="*/ 1519 w 7603323"/>
              <a:gd name="connsiteY4" fmla="*/ 4323366 h 634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323" h="6346890">
                <a:moveTo>
                  <a:pt x="1519" y="4323366"/>
                </a:moveTo>
                <a:cubicBezTo>
                  <a:pt x="-66720" y="1879154"/>
                  <a:pt x="2180612" y="219939"/>
                  <a:pt x="3447579" y="17497"/>
                </a:cubicBezTo>
                <a:cubicBezTo>
                  <a:pt x="4714546" y="-184945"/>
                  <a:pt x="7603323" y="1401482"/>
                  <a:pt x="7603323" y="3108715"/>
                </a:cubicBezTo>
                <a:cubicBezTo>
                  <a:pt x="7603323" y="4815948"/>
                  <a:pt x="4714546" y="5997491"/>
                  <a:pt x="3447579" y="6199933"/>
                </a:cubicBezTo>
                <a:cubicBezTo>
                  <a:pt x="2180612" y="6402375"/>
                  <a:pt x="69758" y="6767578"/>
                  <a:pt x="1519" y="4323366"/>
                </a:cubicBezTo>
                <a:close/>
              </a:path>
            </a:pathLst>
          </a:custGeom>
          <a:blipFill dpi="0" rotWithShape="1">
            <a:blip r:embed="rId2" cstate="print">
              <a:extLst>
                <a:ext uri="{28A0092B-C50C-407E-A947-70E740481C1C}">
                  <a14:useLocalDpi xmlns:a14="http://schemas.microsoft.com/office/drawing/2010/main" val="0"/>
                </a:ext>
              </a:extLst>
            </a:blip>
            <a:srcRect/>
            <a:stretch>
              <a:fillRect l="-3410" t="430" r="3410" b="-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923241" y="569373"/>
            <a:ext cx="6340197" cy="646331"/>
          </a:xfrm>
          <a:prstGeom prst="rect">
            <a:avLst/>
          </a:prstGeom>
        </p:spPr>
        <p:txBody>
          <a:bodyPr wrap="none">
            <a:spAutoFit/>
          </a:bodyPr>
          <a:lstStyle/>
          <a:p>
            <a:r>
              <a:rPr lang="lv-LV" sz="3600">
                <a:solidFill>
                  <a:srgbClr val="1E325C"/>
                </a:solidFill>
                <a:latin typeface="EC Square Sans Pro Medium" panose="020B0500000000020004" pitchFamily="34" charset="0"/>
              </a:rPr>
              <a:t>Palīdzība visneaizsargātākajiem</a:t>
            </a:r>
          </a:p>
        </p:txBody>
      </p:sp>
      <p:sp>
        <p:nvSpPr>
          <p:cNvPr id="5" name="Rectangle 4"/>
          <p:cNvSpPr/>
          <p:nvPr/>
        </p:nvSpPr>
        <p:spPr>
          <a:xfrm>
            <a:off x="539277" y="1419621"/>
            <a:ext cx="7969723" cy="2708434"/>
          </a:xfrm>
          <a:prstGeom prst="rect">
            <a:avLst/>
          </a:prstGeom>
        </p:spPr>
        <p:txBody>
          <a:bodyPr wrap="square">
            <a:spAutoFit/>
          </a:bodyPr>
          <a:lstStyle/>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Jauni brīdinājumi par </a:t>
            </a:r>
            <a:r>
              <a:rPr lang="lv-LV" sz="2400" b="1" dirty="0">
                <a:solidFill>
                  <a:srgbClr val="1E325C"/>
                </a:solidFill>
                <a:latin typeface="EC Square Sans Pro" panose="020B0506040000020004" pitchFamily="34" charset="0"/>
              </a:rPr>
              <a:t>nolaupīšanas </a:t>
            </a:r>
            <a:r>
              <a:rPr lang="lv-LV" sz="2400" b="1" dirty="0" smtClean="0">
                <a:solidFill>
                  <a:srgbClr val="1E325C"/>
                </a:solidFill>
                <a:latin typeface="EC Square Sans Pro" panose="020B0506040000020004" pitchFamily="34" charset="0"/>
              </a:rPr>
              <a:t>riskam</a:t>
            </a:r>
            <a:r>
              <a:rPr lang="fr-BE" sz="2400" b="1" dirty="0" smtClean="0">
                <a:solidFill>
                  <a:srgbClr val="1E325C"/>
                </a:solidFill>
                <a:latin typeface="EC Square Sans Pro" panose="020B0506040000020004" pitchFamily="34" charset="0"/>
              </a:rPr>
              <a:t> </a:t>
            </a:r>
            <a:r>
              <a:rPr lang="lv-LV" sz="2400" b="1" dirty="0" smtClean="0">
                <a:solidFill>
                  <a:srgbClr val="1E325C"/>
                </a:solidFill>
                <a:latin typeface="EC Square Sans Pro" panose="020B0506040000020004" pitchFamily="34" charset="0"/>
              </a:rPr>
              <a:t>pakļautiem </a:t>
            </a:r>
            <a:r>
              <a:rPr lang="lv-LV" sz="2400" b="1" dirty="0">
                <a:solidFill>
                  <a:srgbClr val="1E325C"/>
                </a:solidFill>
                <a:latin typeface="EC Square Sans Pro" panose="020B0506040000020004" pitchFamily="34" charset="0"/>
              </a:rPr>
              <a:t>bērniem</a:t>
            </a:r>
            <a:r>
              <a:rPr lang="lv-LV" sz="2400" dirty="0">
                <a:solidFill>
                  <a:srgbClr val="1E325C"/>
                </a:solidFill>
                <a:latin typeface="EC Square Sans Pro" panose="020B0506040000020004" pitchFamily="34" charset="0"/>
              </a:rPr>
              <a:t> un par </a:t>
            </a:r>
            <a:r>
              <a:rPr lang="lv-LV" sz="2400" b="1" dirty="0">
                <a:solidFill>
                  <a:srgbClr val="1E325C"/>
                </a:solidFill>
                <a:latin typeface="EC Square Sans Pro" panose="020B0506040000020004" pitchFamily="34" charset="0"/>
              </a:rPr>
              <a:t>riskam pakļautām neaizsargātām personām</a:t>
            </a:r>
            <a:r>
              <a:rPr lang="lv-LV" sz="2400" dirty="0">
                <a:solidFill>
                  <a:srgbClr val="1E325C"/>
                </a:solidFill>
                <a:latin typeface="EC Square Sans Pro" panose="020B0506040000020004" pitchFamily="34" charset="0"/>
              </a:rPr>
              <a:t> palīdz kompetentajām iestādēm:</a:t>
            </a:r>
          </a:p>
          <a:p>
            <a:endParaRPr lang="en-US" sz="1000" dirty="0">
              <a:solidFill>
                <a:srgbClr val="1E325C"/>
              </a:solidFill>
              <a:latin typeface="EC Square Sans Pro" panose="020B0506040000020004" pitchFamily="34" charset="0"/>
            </a:endParaRPr>
          </a:p>
          <a:p>
            <a:pPr marL="800100" lvl="1" indent="-342900">
              <a:buFont typeface="Courier New" panose="02070309020205020404" pitchFamily="49" charset="0"/>
              <a:buChar char="o"/>
            </a:pPr>
            <a:r>
              <a:rPr lang="lv-LV" sz="2400" dirty="0">
                <a:solidFill>
                  <a:srgbClr val="1E325C"/>
                </a:solidFill>
                <a:latin typeface="EC Square Sans Pro" panose="020B0506040000020004" pitchFamily="34" charset="0"/>
              </a:rPr>
              <a:t>novērst bērnu nolaupīšanu,</a:t>
            </a:r>
          </a:p>
          <a:p>
            <a:pPr lvl="1"/>
            <a:endParaRPr lang="en-US" sz="1600" dirty="0">
              <a:solidFill>
                <a:srgbClr val="1E325C"/>
              </a:solidFill>
              <a:latin typeface="EC Square Sans Pro" panose="020B0506040000020004" pitchFamily="34" charset="0"/>
            </a:endParaRPr>
          </a:p>
          <a:p>
            <a:pPr marL="800100" lvl="1" indent="-342900">
              <a:buFont typeface="Courier New" panose="02070309020205020404" pitchFamily="49" charset="0"/>
              <a:buChar char="o"/>
            </a:pPr>
            <a:r>
              <a:rPr lang="lv-LV" sz="2400" dirty="0">
                <a:solidFill>
                  <a:srgbClr val="1E325C"/>
                </a:solidFill>
                <a:latin typeface="EC Square Sans Pro" panose="020B0506040000020004" pitchFamily="34" charset="0"/>
              </a:rPr>
              <a:t>aizsargāt bērnus un citas neaizsargātas personas, novēršot to nelikumīgu aizvešanu uz ārzemēm.</a:t>
            </a:r>
          </a:p>
        </p:txBody>
      </p:sp>
      <p:sp>
        <p:nvSpPr>
          <p:cNvPr id="6" name="Rectangle 5"/>
          <p:cNvSpPr/>
          <p:nvPr/>
        </p:nvSpPr>
        <p:spPr>
          <a:xfrm>
            <a:off x="568910" y="4244875"/>
            <a:ext cx="6464488" cy="1723549"/>
          </a:xfrm>
          <a:prstGeom prst="rect">
            <a:avLst/>
          </a:prstGeom>
        </p:spPr>
        <p:txBody>
          <a:bodyPr wrap="square">
            <a:spAutoFit/>
          </a:bodyPr>
          <a:lstStyle/>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Šie brīdinājumi papildina brīdinājumus par </a:t>
            </a:r>
            <a:r>
              <a:rPr lang="lv-LV" sz="2400" b="1" dirty="0">
                <a:solidFill>
                  <a:srgbClr val="1E325C"/>
                </a:solidFill>
                <a:latin typeface="EC Square Sans Pro" panose="020B0506040000020004" pitchFamily="34" charset="0"/>
              </a:rPr>
              <a:t>pazudušām personām</a:t>
            </a:r>
            <a:r>
              <a:rPr lang="lv-LV" sz="2400" dirty="0">
                <a:solidFill>
                  <a:srgbClr val="1E325C"/>
                </a:solidFill>
                <a:latin typeface="EC Square Sans Pro" panose="020B0506040000020004" pitchFamily="34" charset="0"/>
              </a:rPr>
              <a:t>.</a:t>
            </a:r>
            <a:r>
              <a:rPr lang="lv-LV" sz="2400" b="1" dirty="0">
                <a:solidFill>
                  <a:srgbClr val="1E325C"/>
                </a:solidFill>
                <a:latin typeface="EC Square Sans Pro" panose="020B0506040000020004" pitchFamily="34" charset="0"/>
              </a:rPr>
              <a:t> </a:t>
            </a:r>
          </a:p>
          <a:p>
            <a:pPr marL="342900" indent="-342900">
              <a:buFont typeface="Arial" panose="020B0604020202020204" pitchFamily="34" charset="0"/>
              <a:buChar char="•"/>
            </a:pPr>
            <a:endParaRPr lang="en-US" sz="1000" b="1" dirty="0" smtClean="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b="1" dirty="0">
                <a:solidFill>
                  <a:srgbClr val="1E325C"/>
                </a:solidFill>
                <a:latin typeface="EC Square Sans Pro" panose="020B0506040000020004" pitchFamily="34" charset="0"/>
              </a:rPr>
              <a:t>Pazudušās personas</a:t>
            </a:r>
            <a:r>
              <a:rPr lang="lv-LV" sz="2400" dirty="0">
                <a:solidFill>
                  <a:srgbClr val="1E325C"/>
                </a:solidFill>
                <a:latin typeface="EC Square Sans Pro" panose="020B0506040000020004" pitchFamily="34" charset="0"/>
              </a:rPr>
              <a:t> identificē, arī izmantojot pirkstu nospiedumus vai DNS.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40" y="552450"/>
            <a:ext cx="727710" cy="727710"/>
          </a:xfrm>
          <a:prstGeom prst="rect">
            <a:avLst/>
          </a:prstGeom>
        </p:spPr>
      </p:pic>
    </p:spTree>
    <p:extLst>
      <p:ext uri="{BB962C8B-B14F-4D97-AF65-F5344CB8AC3E}">
        <p14:creationId xmlns:p14="http://schemas.microsoft.com/office/powerpoint/2010/main" val="494819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9919" y="477981"/>
            <a:ext cx="5339732" cy="1692771"/>
          </a:xfrm>
          <a:prstGeom prst="rect">
            <a:avLst/>
          </a:prstGeom>
          <a:noFill/>
        </p:spPr>
        <p:txBody>
          <a:bodyPr wrap="none" rtlCol="0">
            <a:spAutoFit/>
          </a:bodyPr>
          <a:lstStyle/>
          <a:p>
            <a:r>
              <a:rPr lang="lv-LV" sz="3200" b="1" dirty="0">
                <a:solidFill>
                  <a:srgbClr val="1E325C"/>
                </a:solidFill>
                <a:latin typeface="EC Square Sans Pro" panose="020B0506040000020004" pitchFamily="34" charset="0"/>
              </a:rPr>
              <a:t>Kā tas darbojas praksē?</a:t>
            </a:r>
          </a:p>
          <a:p>
            <a:r>
              <a:rPr lang="lv-LV" sz="3600" b="1" dirty="0">
                <a:solidFill>
                  <a:srgbClr val="1E325C"/>
                </a:solidFill>
                <a:latin typeface="EC Square Sans Pro" panose="020B0506040000020004" pitchFamily="34" charset="0"/>
              </a:rPr>
              <a:t> </a:t>
            </a:r>
          </a:p>
          <a:p>
            <a:endParaRPr lang="en-IE" dirty="0"/>
          </a:p>
          <a:p>
            <a:endParaRPr lang="en-GB" dirty="0"/>
          </a:p>
        </p:txBody>
      </p:sp>
      <p:sp>
        <p:nvSpPr>
          <p:cNvPr id="3" name="Rectangle 2"/>
          <p:cNvSpPr/>
          <p:nvPr/>
        </p:nvSpPr>
        <p:spPr>
          <a:xfrm>
            <a:off x="497104" y="1250236"/>
            <a:ext cx="11263096" cy="5170646"/>
          </a:xfrm>
          <a:prstGeom prst="rect">
            <a:avLst/>
          </a:prstGeom>
        </p:spPr>
        <p:txBody>
          <a:bodyPr wrap="square">
            <a:spAutoFit/>
          </a:bodyPr>
          <a:lstStyle/>
          <a:p>
            <a:pPr algn="just">
              <a:spcAft>
                <a:spcPts val="0"/>
              </a:spcAft>
            </a:pPr>
            <a:r>
              <a:rPr lang="lv-LV" sz="20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Ar </a:t>
            </a:r>
            <a:r>
              <a:rPr lang="lv-LV" sz="2000" b="1" i="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0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palīdzību novērsta bērna nelikumīga izvešana uz ārzemēm</a:t>
            </a:r>
          </a:p>
          <a:p>
            <a:pPr algn="just">
              <a:spcAft>
                <a:spcPts val="0"/>
              </a:spcAft>
            </a:pPr>
            <a:endParaRPr lang="en-GB" sz="2000"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Kādas dalībvalsts iestāde paziņoja</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ka 16 gadus veca pusaudze ir pametusi šīs iestādes telpas un vairs nav ne atrodama, ne sazvanāma.</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Meitene šajā iestādē bija ievietota saskaņā ar tiesas nolēmumu, kas pieņemts, lai viņu aizsargātu pret vardarbību un nepieļautu meitenes izvešanu uz viņas izcelsmes valsti, kas ir ārpus ES, lai viņu piespiestu stāties laulībā.</a:t>
            </a:r>
          </a:p>
          <a:p>
            <a:pPr marL="285750" indent="-285750" algn="just">
              <a:spcAft>
                <a:spcPts val="0"/>
              </a:spcAft>
              <a:buFont typeface="Arial" panose="020B0604020202020204" pitchFamily="34" charset="0"/>
              <a:buChar char="•"/>
            </a:pPr>
            <a:endParaRPr lang="en-GB"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Meitenes radinieki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bija noorganizējuši nelikumīgu meitenes izvešanu uz izcelsmes valsti ārpus ES</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izmantojot lidostu citā dalībvalstī.</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Dalībvalsts, kas izmeklēja lietu, nekavējoties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izveidoja </a:t>
            </a:r>
            <a:r>
              <a:rPr lang="lv-LV" sz="2000" b="1" i="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brīdinājumu</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un informēja attiecīgās dalībvalsts iestādes.</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Šīs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iestādes noskaidroja, ka meitene atrodas lidostā kopā ar vienu no vecākiem</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Pusaudzei nekavējoties </a:t>
            </a:r>
            <a:r>
              <a:rPr lang="lv-LV"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piešķīra aizsardzību, un viņa tika nodota brīdinājuma izdevējas dalībvalsts iestādēm</a:t>
            </a:r>
            <a:r>
              <a:rPr lang="lv-LV"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0274"/>
          <a:stretch/>
        </p:blipFill>
        <p:spPr>
          <a:xfrm>
            <a:off x="8242300" y="-215900"/>
            <a:ext cx="5562600" cy="2209800"/>
          </a:xfrm>
          <a:prstGeom prst="rect">
            <a:avLst/>
          </a:prstGeom>
        </p:spPr>
      </p:pic>
    </p:spTree>
    <p:extLst>
      <p:ext uri="{BB962C8B-B14F-4D97-AF65-F5344CB8AC3E}">
        <p14:creationId xmlns:p14="http://schemas.microsoft.com/office/powerpoint/2010/main" val="2539623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1293" y="653534"/>
            <a:ext cx="6017994" cy="646331"/>
          </a:xfrm>
          <a:prstGeom prst="rect">
            <a:avLst/>
          </a:prstGeom>
        </p:spPr>
        <p:txBody>
          <a:bodyPr wrap="none">
            <a:spAutoFit/>
          </a:bodyPr>
          <a:lstStyle/>
          <a:p>
            <a:r>
              <a:rPr lang="lv-LV" sz="3600" dirty="0">
                <a:solidFill>
                  <a:srgbClr val="1E325C"/>
                </a:solidFill>
                <a:latin typeface="EC Square Sans Pro Medium" panose="020B0500000000020004" pitchFamily="34" charset="0"/>
              </a:rPr>
              <a:t>Cīņa pret nelikumīgu migrāciju</a:t>
            </a:r>
          </a:p>
        </p:txBody>
      </p:sp>
      <p:sp>
        <p:nvSpPr>
          <p:cNvPr id="3" name="Rectangle 2"/>
          <p:cNvSpPr/>
          <p:nvPr/>
        </p:nvSpPr>
        <p:spPr>
          <a:xfrm>
            <a:off x="780415" y="1474803"/>
            <a:ext cx="7909560" cy="4462760"/>
          </a:xfrm>
          <a:prstGeom prst="rect">
            <a:avLst/>
          </a:prstGeom>
        </p:spPr>
        <p:txBody>
          <a:bodyPr wrap="square">
            <a:spAutoFit/>
          </a:bodyPr>
          <a:lstStyle/>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Jauns brīdinājums par </a:t>
            </a:r>
            <a:r>
              <a:rPr lang="lv-LV" sz="2400" b="1" dirty="0">
                <a:solidFill>
                  <a:srgbClr val="1E325C"/>
                </a:solidFill>
                <a:latin typeface="EC Square Sans Pro" panose="020B0506040000020004" pitchFamily="34" charset="0"/>
              </a:rPr>
              <a:t>atgriešanas lēmumiem</a:t>
            </a:r>
            <a:r>
              <a:rPr lang="lv-LV" sz="2400" dirty="0">
                <a:solidFill>
                  <a:srgbClr val="1E325C"/>
                </a:solidFill>
                <a:latin typeface="EC Square Sans Pro" panose="020B0506040000020004" pitchFamily="34" charset="0"/>
              </a:rPr>
              <a:t> un uzlaboti </a:t>
            </a:r>
            <a:r>
              <a:rPr lang="lv-LV" sz="2400" dirty="0" smtClean="0">
                <a:solidFill>
                  <a:srgbClr val="1E325C"/>
                </a:solidFill>
                <a:latin typeface="EC Square Sans Pro" panose="020B0506040000020004" pitchFamily="34" charset="0"/>
              </a:rPr>
              <a:t>rīki,</a:t>
            </a:r>
            <a:r>
              <a:rPr lang="fr-BE" sz="2400" dirty="0" smtClean="0">
                <a:solidFill>
                  <a:srgbClr val="1E325C"/>
                </a:solidFill>
                <a:latin typeface="EC Square Sans Pro" panose="020B0506040000020004" pitchFamily="34" charset="0"/>
              </a:rPr>
              <a:t> </a:t>
            </a:r>
            <a:r>
              <a:rPr lang="lv-LV" sz="2400" dirty="0" smtClean="0">
                <a:solidFill>
                  <a:srgbClr val="1E325C"/>
                </a:solidFill>
                <a:latin typeface="EC Square Sans Pro" panose="020B0506040000020004" pitchFamily="34" charset="0"/>
              </a:rPr>
              <a:t>lai </a:t>
            </a:r>
            <a:r>
              <a:rPr lang="lv-LV" sz="2400" dirty="0">
                <a:solidFill>
                  <a:srgbClr val="1E325C"/>
                </a:solidFill>
                <a:latin typeface="EC Square Sans Pro" panose="020B0506040000020004" pitchFamily="34" charset="0"/>
              </a:rPr>
              <a:t>labāk </a:t>
            </a:r>
            <a:r>
              <a:rPr lang="lv-LV" sz="2400" b="1" dirty="0" smtClean="0">
                <a:solidFill>
                  <a:srgbClr val="1E325C"/>
                </a:solidFill>
                <a:latin typeface="EC Square Sans Pro" panose="020B0506040000020004" pitchFamily="34" charset="0"/>
              </a:rPr>
              <a:t>identificētu</a:t>
            </a:r>
            <a:r>
              <a:rPr lang="fr-BE" sz="2400" b="1" dirty="0" smtClean="0">
                <a:solidFill>
                  <a:srgbClr val="1E325C"/>
                </a:solidFill>
                <a:latin typeface="EC Square Sans Pro" panose="020B0506040000020004" pitchFamily="34" charset="0"/>
              </a:rPr>
              <a:t/>
            </a:r>
            <a:br>
              <a:rPr lang="fr-BE" sz="2400" b="1" dirty="0" smtClean="0">
                <a:solidFill>
                  <a:srgbClr val="1E325C"/>
                </a:solidFill>
                <a:latin typeface="EC Square Sans Pro" panose="020B0506040000020004" pitchFamily="34" charset="0"/>
              </a:rPr>
            </a:br>
            <a:r>
              <a:rPr lang="lv-LV" sz="2400" b="1" dirty="0" err="1" smtClean="0">
                <a:solidFill>
                  <a:srgbClr val="1E325C"/>
                </a:solidFill>
                <a:latin typeface="EC Square Sans Pro" panose="020B0506040000020004" pitchFamily="34" charset="0"/>
              </a:rPr>
              <a:t>ārpussavienības</a:t>
            </a:r>
            <a:r>
              <a:rPr lang="lv-LV" sz="2400" b="1" dirty="0" smtClean="0">
                <a:solidFill>
                  <a:srgbClr val="1E325C"/>
                </a:solidFill>
                <a:latin typeface="EC Square Sans Pro" panose="020B0506040000020004" pitchFamily="34" charset="0"/>
              </a:rPr>
              <a:t> </a:t>
            </a:r>
            <a:r>
              <a:rPr lang="lv-LV" sz="2400" b="1" dirty="0">
                <a:solidFill>
                  <a:srgbClr val="1E325C"/>
                </a:solidFill>
                <a:latin typeface="EC Square Sans Pro" panose="020B0506040000020004" pitchFamily="34" charset="0"/>
              </a:rPr>
              <a:t>valstu </a:t>
            </a:r>
            <a:r>
              <a:rPr lang="lv-LV" sz="2400" b="1" dirty="0" err="1" smtClean="0">
                <a:solidFill>
                  <a:srgbClr val="1E325C"/>
                </a:solidFill>
                <a:latin typeface="EC Square Sans Pro" panose="020B0506040000020004" pitchFamily="34" charset="0"/>
              </a:rPr>
              <a:t>valstspiederīgos</a:t>
            </a:r>
            <a:r>
              <a:rPr lang="lv-LV" sz="2400" dirty="0" smtClean="0">
                <a:solidFill>
                  <a:srgbClr val="1E325C"/>
                </a:solidFill>
                <a:latin typeface="EC Square Sans Pro" panose="020B0506040000020004" pitchFamily="34" charset="0"/>
              </a:rPr>
              <a:t>,</a:t>
            </a:r>
            <a:r>
              <a:rPr lang="fr-BE" sz="2400" b="1" dirty="0">
                <a:solidFill>
                  <a:srgbClr val="1E325C"/>
                </a:solidFill>
                <a:latin typeface="EC Square Sans Pro" panose="020B0506040000020004" pitchFamily="34" charset="0"/>
              </a:rPr>
              <a:t/>
            </a:r>
            <a:br>
              <a:rPr lang="fr-BE" sz="2400" b="1" dirty="0">
                <a:solidFill>
                  <a:srgbClr val="1E325C"/>
                </a:solidFill>
                <a:latin typeface="EC Square Sans Pro" panose="020B0506040000020004" pitchFamily="34" charset="0"/>
              </a:rPr>
            </a:br>
            <a:r>
              <a:rPr lang="lv-LV" sz="2400" dirty="0" smtClean="0">
                <a:solidFill>
                  <a:srgbClr val="1E325C"/>
                </a:solidFill>
                <a:latin typeface="EC Square Sans Pro" panose="020B0506040000020004" pitchFamily="34" charset="0"/>
              </a:rPr>
              <a:t>uz </a:t>
            </a:r>
            <a:r>
              <a:rPr lang="lv-LV" sz="2400" dirty="0">
                <a:solidFill>
                  <a:srgbClr val="1E325C"/>
                </a:solidFill>
                <a:latin typeface="EC Square Sans Pro" panose="020B0506040000020004" pitchFamily="34" charset="0"/>
              </a:rPr>
              <a:t>kuriem attiecas šie brīdinājumi, </a:t>
            </a:r>
            <a:r>
              <a:rPr lang="lv-LV" sz="2400" dirty="0" smtClean="0">
                <a:solidFill>
                  <a:srgbClr val="1E325C"/>
                </a:solidFill>
                <a:latin typeface="EC Square Sans Pro" panose="020B0506040000020004" pitchFamily="34" charset="0"/>
              </a:rPr>
              <a:t>palīdzēs</a:t>
            </a:r>
            <a:r>
              <a:rPr lang="fr-BE" sz="2400" dirty="0" smtClean="0">
                <a:solidFill>
                  <a:srgbClr val="1E325C"/>
                </a:solidFill>
                <a:latin typeface="EC Square Sans Pro" panose="020B0506040000020004" pitchFamily="34" charset="0"/>
              </a:rPr>
              <a:t/>
            </a:r>
            <a:br>
              <a:rPr lang="fr-BE" sz="2400" dirty="0" smtClean="0">
                <a:solidFill>
                  <a:srgbClr val="1E325C"/>
                </a:solidFill>
                <a:latin typeface="EC Square Sans Pro" panose="020B0506040000020004" pitchFamily="34" charset="0"/>
              </a:rPr>
            </a:br>
            <a:r>
              <a:rPr lang="lv-LV" sz="2400" dirty="0" smtClean="0">
                <a:solidFill>
                  <a:srgbClr val="1E325C"/>
                </a:solidFill>
                <a:latin typeface="EC Square Sans Pro" panose="020B0506040000020004" pitchFamily="34" charset="0"/>
              </a:rPr>
              <a:t>novērst </a:t>
            </a:r>
            <a:r>
              <a:rPr lang="lv-LV" sz="2400" dirty="0">
                <a:solidFill>
                  <a:srgbClr val="1E325C"/>
                </a:solidFill>
                <a:latin typeface="EC Square Sans Pro" panose="020B0506040000020004" pitchFamily="34" charset="0"/>
              </a:rPr>
              <a:t>neatbilstīgu </a:t>
            </a:r>
            <a:r>
              <a:rPr lang="lv-LV" sz="2400" dirty="0" smtClean="0">
                <a:solidFill>
                  <a:srgbClr val="1E325C"/>
                </a:solidFill>
                <a:latin typeface="EC Square Sans Pro" panose="020B0506040000020004" pitchFamily="34" charset="0"/>
              </a:rPr>
              <a:t>migrāciju</a:t>
            </a:r>
            <a:r>
              <a:rPr lang="lv-LV" sz="2400" dirty="0">
                <a:solidFill>
                  <a:srgbClr val="1E325C"/>
                </a:solidFill>
                <a:latin typeface="EC Square Sans Pro" panose="020B0506040000020004" pitchFamily="34" charset="0"/>
              </a:rPr>
              <a:t>.</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Sistēma, izmantojot pirkstu </a:t>
            </a:r>
            <a:r>
              <a:rPr lang="lv-LV" sz="2400" dirty="0" smtClean="0">
                <a:solidFill>
                  <a:srgbClr val="1E325C"/>
                </a:solidFill>
                <a:latin typeface="EC Square Sans Pro" panose="020B0506040000020004" pitchFamily="34" charset="0"/>
              </a:rPr>
              <a:t>nospiedumus,</a:t>
            </a:r>
            <a:r>
              <a:rPr lang="fr-BE" sz="2400" dirty="0" smtClean="0">
                <a:solidFill>
                  <a:srgbClr val="1E325C"/>
                </a:solidFill>
                <a:latin typeface="EC Square Sans Pro" panose="020B0506040000020004" pitchFamily="34" charset="0"/>
              </a:rPr>
              <a:t/>
            </a:r>
            <a:br>
              <a:rPr lang="fr-BE" sz="2400" dirty="0" smtClean="0">
                <a:solidFill>
                  <a:srgbClr val="1E325C"/>
                </a:solidFill>
                <a:latin typeface="EC Square Sans Pro" panose="020B0506040000020004" pitchFamily="34" charset="0"/>
              </a:rPr>
            </a:br>
            <a:r>
              <a:rPr lang="lv-LV" sz="2400" dirty="0" smtClean="0">
                <a:solidFill>
                  <a:srgbClr val="1E325C"/>
                </a:solidFill>
                <a:latin typeface="EC Square Sans Pro" panose="020B0506040000020004" pitchFamily="34" charset="0"/>
              </a:rPr>
              <a:t>ļauj </a:t>
            </a:r>
            <a:r>
              <a:rPr lang="lv-LV" sz="2400" dirty="0">
                <a:solidFill>
                  <a:srgbClr val="1E325C"/>
                </a:solidFill>
                <a:latin typeface="EC Square Sans Pro" panose="020B0506040000020004" pitchFamily="34" charset="0"/>
              </a:rPr>
              <a:t>meklēt un pārbaudīt, </a:t>
            </a:r>
            <a:r>
              <a:rPr lang="lv-LV" sz="2400" dirty="0" smtClean="0">
                <a:solidFill>
                  <a:srgbClr val="1E325C"/>
                </a:solidFill>
                <a:latin typeface="EC Square Sans Pro" panose="020B0506040000020004" pitchFamily="34" charset="0"/>
              </a:rPr>
              <a:t>vai par</a:t>
            </a:r>
            <a:r>
              <a:rPr lang="fr-BE" sz="2400" dirty="0" smtClean="0">
                <a:solidFill>
                  <a:srgbClr val="1E325C"/>
                </a:solidFill>
                <a:latin typeface="EC Square Sans Pro" panose="020B0506040000020004" pitchFamily="34" charset="0"/>
              </a:rPr>
              <a:t/>
            </a:r>
            <a:br>
              <a:rPr lang="fr-BE" sz="2400" dirty="0" smtClean="0">
                <a:solidFill>
                  <a:srgbClr val="1E325C"/>
                </a:solidFill>
                <a:latin typeface="EC Square Sans Pro" panose="020B0506040000020004" pitchFamily="34" charset="0"/>
              </a:rPr>
            </a:br>
            <a:r>
              <a:rPr lang="lv-LV" sz="2400" dirty="0" err="1" smtClean="0">
                <a:solidFill>
                  <a:srgbClr val="1E325C"/>
                </a:solidFill>
                <a:latin typeface="EC Square Sans Pro" panose="020B0506040000020004" pitchFamily="34" charset="0"/>
              </a:rPr>
              <a:t>ārpussavienības</a:t>
            </a:r>
            <a:r>
              <a:rPr lang="lv-LV" sz="2400" dirty="0" smtClean="0">
                <a:solidFill>
                  <a:srgbClr val="1E325C"/>
                </a:solidFill>
                <a:latin typeface="EC Square Sans Pro" panose="020B0506040000020004" pitchFamily="34" charset="0"/>
              </a:rPr>
              <a:t> </a:t>
            </a:r>
            <a:r>
              <a:rPr lang="lv-LV" sz="2400" dirty="0" err="1">
                <a:solidFill>
                  <a:srgbClr val="1E325C"/>
                </a:solidFill>
                <a:latin typeface="EC Square Sans Pro" panose="020B0506040000020004" pitchFamily="34" charset="0"/>
              </a:rPr>
              <a:t>valstspiederīgajiem</a:t>
            </a:r>
            <a:r>
              <a:rPr lang="lv-LV" sz="2400" dirty="0">
                <a:solidFill>
                  <a:srgbClr val="1E325C"/>
                </a:solidFill>
                <a:latin typeface="EC Square Sans Pro" panose="020B0506040000020004" pitchFamily="34" charset="0"/>
              </a:rPr>
              <a:t> ir </a:t>
            </a:r>
            <a:r>
              <a:rPr lang="lv-LV" sz="2400" dirty="0" smtClean="0">
                <a:solidFill>
                  <a:srgbClr val="1E325C"/>
                </a:solidFill>
                <a:latin typeface="EC Square Sans Pro" panose="020B0506040000020004" pitchFamily="34" charset="0"/>
              </a:rPr>
              <a:t>izdoti</a:t>
            </a:r>
            <a:r>
              <a:rPr lang="fr-BE" sz="2400" dirty="0" smtClean="0">
                <a:solidFill>
                  <a:srgbClr val="1E325C"/>
                </a:solidFill>
                <a:latin typeface="EC Square Sans Pro" panose="020B0506040000020004" pitchFamily="34" charset="0"/>
              </a:rPr>
              <a:t/>
            </a:r>
            <a:br>
              <a:rPr lang="fr-BE" sz="2400" dirty="0" smtClean="0">
                <a:solidFill>
                  <a:srgbClr val="1E325C"/>
                </a:solidFill>
                <a:latin typeface="EC Square Sans Pro" panose="020B0506040000020004" pitchFamily="34" charset="0"/>
              </a:rPr>
            </a:br>
            <a:r>
              <a:rPr lang="lv-LV" sz="2400" i="1" dirty="0" smtClean="0">
                <a:solidFill>
                  <a:srgbClr val="1E325C"/>
                </a:solidFill>
                <a:latin typeface="EC Square Sans Pro" panose="020B0506040000020004" pitchFamily="34" charset="0"/>
              </a:rPr>
              <a:t>SIS</a:t>
            </a:r>
            <a:r>
              <a:rPr lang="lv-LV" sz="2400" dirty="0" smtClean="0">
                <a:solidFill>
                  <a:srgbClr val="1E325C"/>
                </a:solidFill>
                <a:latin typeface="EC Square Sans Pro" panose="020B0506040000020004" pitchFamily="34" charset="0"/>
              </a:rPr>
              <a:t> </a:t>
            </a:r>
            <a:r>
              <a:rPr lang="lv-LV" sz="2400" dirty="0">
                <a:solidFill>
                  <a:srgbClr val="1E325C"/>
                </a:solidFill>
                <a:latin typeface="EC Square Sans Pro" panose="020B0506040000020004" pitchFamily="34" charset="0"/>
              </a:rPr>
              <a:t>brīdinājumi.</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lv-LV" sz="2400" dirty="0">
                <a:solidFill>
                  <a:srgbClr val="1E325C"/>
                </a:solidFill>
                <a:latin typeface="EC Square Sans Pro" panose="020B0506040000020004" pitchFamily="34" charset="0"/>
              </a:rPr>
              <a:t>Jauni dati par </a:t>
            </a:r>
            <a:r>
              <a:rPr lang="lv-LV" sz="2400" b="1" dirty="0">
                <a:solidFill>
                  <a:srgbClr val="1E325C"/>
                </a:solidFill>
                <a:latin typeface="EC Square Sans Pro" panose="020B0506040000020004" pitchFamily="34" charset="0"/>
              </a:rPr>
              <a:t>viltotiem dokumentiem</a:t>
            </a:r>
            <a:r>
              <a:rPr lang="lv-LV" sz="2400" dirty="0">
                <a:solidFill>
                  <a:srgbClr val="1E325C"/>
                </a:solidFill>
                <a:latin typeface="EC Square Sans Pro" panose="020B0506040000020004" pitchFamily="34" charset="0"/>
              </a:rPr>
              <a:t>, tai skaitā </a:t>
            </a:r>
            <a:r>
              <a:rPr lang="lv-LV" sz="2400" b="1" dirty="0">
                <a:solidFill>
                  <a:srgbClr val="1E325C"/>
                </a:solidFill>
                <a:latin typeface="EC Square Sans Pro" panose="020B0506040000020004" pitchFamily="34" charset="0"/>
              </a:rPr>
              <a:t>ceļošanas dokumentiem</a:t>
            </a:r>
            <a:r>
              <a:rPr lang="lv-LV" sz="2400" dirty="0">
                <a:solidFill>
                  <a:srgbClr val="1E325C"/>
                </a:solidFill>
                <a:latin typeface="EC Square Sans Pro" panose="020B0506040000020004" pitchFamily="34" charset="0"/>
              </a:rPr>
              <a:t> un </a:t>
            </a:r>
            <a:r>
              <a:rPr lang="lv-LV" sz="2400" b="1" dirty="0">
                <a:solidFill>
                  <a:srgbClr val="1E325C"/>
                </a:solidFill>
                <a:latin typeface="EC Square Sans Pro" panose="020B0506040000020004" pitchFamily="34" charset="0"/>
              </a:rPr>
              <a:t>vīzu uzlīmēm</a:t>
            </a:r>
            <a:r>
              <a:rPr lang="lv-LV" sz="2400" dirty="0">
                <a:solidFill>
                  <a:srgbClr val="1E325C"/>
                </a:solidFill>
                <a:latin typeface="EC Square Sans Pro" panose="020B05060400000200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500" y="575310"/>
            <a:ext cx="697230" cy="6972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1555" y="1860524"/>
            <a:ext cx="6326908" cy="3464735"/>
          </a:xfrm>
          <a:prstGeom prst="rect">
            <a:avLst/>
          </a:prstGeom>
        </p:spPr>
      </p:pic>
    </p:spTree>
    <p:extLst>
      <p:ext uri="{BB962C8B-B14F-4D97-AF65-F5344CB8AC3E}">
        <p14:creationId xmlns:p14="http://schemas.microsoft.com/office/powerpoint/2010/main" val="1272267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8942" y="252639"/>
            <a:ext cx="4562467" cy="646331"/>
          </a:xfrm>
          <a:prstGeom prst="rect">
            <a:avLst/>
          </a:prstGeom>
        </p:spPr>
        <p:txBody>
          <a:bodyPr wrap="none">
            <a:spAutoFit/>
          </a:bodyPr>
          <a:lstStyle/>
          <a:p>
            <a:r>
              <a:rPr lang="lv-LV" sz="3600">
                <a:solidFill>
                  <a:srgbClr val="1E325C"/>
                </a:solidFill>
                <a:latin typeface="EC Square Sans Pro Medium" panose="020B0500000000020004" pitchFamily="34" charset="0"/>
              </a:rPr>
              <a:t>Cīņa pret noziedzību</a:t>
            </a:r>
          </a:p>
        </p:txBody>
      </p:sp>
      <p:sp>
        <p:nvSpPr>
          <p:cNvPr id="3" name="Rectangle 2"/>
          <p:cNvSpPr/>
          <p:nvPr/>
        </p:nvSpPr>
        <p:spPr>
          <a:xfrm>
            <a:off x="3397108" y="1013270"/>
            <a:ext cx="8684966" cy="5016758"/>
          </a:xfrm>
          <a:prstGeom prst="rect">
            <a:avLst/>
          </a:prstGeom>
        </p:spPr>
        <p:txBody>
          <a:bodyPr wrap="square">
            <a:spAutoFit/>
          </a:bodyPr>
          <a:lstStyle/>
          <a:p>
            <a:r>
              <a:rPr lang="lv-LV" sz="2000" dirty="0">
                <a:solidFill>
                  <a:srgbClr val="1E325C"/>
                </a:solidFill>
                <a:latin typeface="EC Square Sans Pro" panose="020B0506040000020004" pitchFamily="34" charset="0"/>
              </a:rPr>
              <a:t>Dalībvalstu iestādes izmanto </a:t>
            </a:r>
            <a:r>
              <a:rPr lang="lv-LV" sz="2000" i="1" dirty="0">
                <a:solidFill>
                  <a:srgbClr val="1E325C"/>
                </a:solidFill>
                <a:latin typeface="EC Square Sans Pro" panose="020B0506040000020004" pitchFamily="34" charset="0"/>
              </a:rPr>
              <a:t>SIS</a:t>
            </a:r>
            <a:r>
              <a:rPr lang="lv-LV" sz="2000" dirty="0">
                <a:solidFill>
                  <a:srgbClr val="1E325C"/>
                </a:solidFill>
                <a:latin typeface="EC Square Sans Pro" panose="020B0506040000020004" pitchFamily="34" charset="0"/>
              </a:rPr>
              <a:t>, lai:</a:t>
            </a:r>
          </a:p>
          <a:p>
            <a:endParaRPr lang="en-US" sz="200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lv-LV" sz="2000" dirty="0">
                <a:solidFill>
                  <a:srgbClr val="1E325C"/>
                </a:solidFill>
                <a:latin typeface="EC Square Sans Pro" panose="020B0506040000020004" pitchFamily="34" charset="0"/>
              </a:rPr>
              <a:t>meklētu </a:t>
            </a:r>
            <a:r>
              <a:rPr lang="lv-LV" sz="2000" b="1" dirty="0">
                <a:solidFill>
                  <a:srgbClr val="1E325C"/>
                </a:solidFill>
                <a:latin typeface="EC Square Sans Pro" panose="020B0506040000020004" pitchFamily="34" charset="0"/>
              </a:rPr>
              <a:t>personas</a:t>
            </a:r>
            <a:r>
              <a:rPr lang="lv-LV" sz="2000" dirty="0">
                <a:solidFill>
                  <a:srgbClr val="1E325C"/>
                </a:solidFill>
                <a:latin typeface="EC Square Sans Pro" panose="020B0506040000020004" pitchFamily="34" charset="0"/>
              </a:rPr>
              <a:t>, kas saucamas pie atbildības vai tiesājamas par </a:t>
            </a:r>
            <a:r>
              <a:rPr lang="lv-LV" sz="2000" b="1" dirty="0">
                <a:solidFill>
                  <a:srgbClr val="1E325C"/>
                </a:solidFill>
                <a:latin typeface="EC Square Sans Pro" panose="020B0506040000020004" pitchFamily="34" charset="0"/>
              </a:rPr>
              <a:t>teroristiskiem</a:t>
            </a:r>
            <a:r>
              <a:rPr lang="lv-LV" sz="2000" dirty="0">
                <a:solidFill>
                  <a:srgbClr val="1E325C"/>
                </a:solidFill>
                <a:latin typeface="EC Square Sans Pro" panose="020B0506040000020004" pitchFamily="34" charset="0"/>
              </a:rPr>
              <a:t> nodarījumiem vai </a:t>
            </a:r>
            <a:r>
              <a:rPr lang="lv-LV" sz="2000" b="1" dirty="0">
                <a:solidFill>
                  <a:srgbClr val="1E325C"/>
                </a:solidFill>
                <a:latin typeface="EC Square Sans Pro" panose="020B0506040000020004" pitchFamily="34" charset="0"/>
              </a:rPr>
              <a:t>smagiem noziegumiem</a:t>
            </a:r>
            <a:r>
              <a:rPr lang="lv-LV" sz="2000" dirty="0">
                <a:solidFill>
                  <a:srgbClr val="1E325C"/>
                </a:solidFill>
              </a:rPr>
              <a:t>;</a:t>
            </a:r>
          </a:p>
          <a:p>
            <a:pPr lvl="1"/>
            <a:endParaRPr lang="en-US" sz="100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lv-LV" sz="2000" dirty="0">
                <a:solidFill>
                  <a:srgbClr val="1E325C"/>
                </a:solidFill>
                <a:latin typeface="EC Square Sans Pro" panose="020B0506040000020004" pitchFamily="34" charset="0"/>
              </a:rPr>
              <a:t>meklētu </a:t>
            </a:r>
            <a:r>
              <a:rPr lang="lv-LV" sz="2000" b="1" dirty="0">
                <a:solidFill>
                  <a:srgbClr val="1E325C"/>
                </a:solidFill>
                <a:latin typeface="EC Square Sans Pro" panose="020B0506040000020004" pitchFamily="34" charset="0"/>
              </a:rPr>
              <a:t>personas, kas iesaistītas smagos noziegumos</a:t>
            </a:r>
            <a:r>
              <a:rPr lang="lv-LV" sz="2000" dirty="0">
                <a:solidFill>
                  <a:srgbClr val="1E325C"/>
                </a:solidFill>
                <a:latin typeface="EC Square Sans Pro" panose="020B0506040000020004" pitchFamily="34" charset="0"/>
              </a:rPr>
              <a:t>, un priekšmetus, </a:t>
            </a:r>
            <a:r>
              <a:rPr lang="lv-LV" sz="2000" b="1" dirty="0">
                <a:solidFill>
                  <a:srgbClr val="1E325C"/>
                </a:solidFill>
                <a:latin typeface="EC Square Sans Pro" panose="020B0506040000020004" pitchFamily="34" charset="0"/>
              </a:rPr>
              <a:t>kas saistīti ar smagiem noziegumiem</a:t>
            </a:r>
            <a:r>
              <a:rPr lang="lv-LV" sz="2000" dirty="0">
                <a:solidFill>
                  <a:srgbClr val="1E325C"/>
                </a:solidFill>
                <a:latin typeface="EC Square Sans Pro" panose="020B0506040000020004" pitchFamily="34" charset="0"/>
              </a:rPr>
              <a:t>;</a:t>
            </a:r>
          </a:p>
          <a:p>
            <a:pPr lvl="1"/>
            <a:endParaRPr lang="en-US" sz="100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lv-LV" sz="2000" dirty="0">
                <a:solidFill>
                  <a:srgbClr val="1E325C"/>
                </a:solidFill>
                <a:latin typeface="EC Square Sans Pro" panose="020B0506040000020004" pitchFamily="34" charset="0"/>
              </a:rPr>
              <a:t>meklētu un aizsargātu </a:t>
            </a:r>
            <a:r>
              <a:rPr lang="lv-LV" sz="2000" b="1" dirty="0">
                <a:solidFill>
                  <a:srgbClr val="1E325C"/>
                </a:solidFill>
                <a:latin typeface="EC Square Sans Pro" panose="020B0506040000020004" pitchFamily="34" charset="0"/>
              </a:rPr>
              <a:t>pazudušas personas</a:t>
            </a:r>
            <a:r>
              <a:rPr lang="lv-LV" sz="2000" dirty="0">
                <a:solidFill>
                  <a:srgbClr val="1E325C"/>
                </a:solidFill>
                <a:latin typeface="EC Square Sans Pro" panose="020B0506040000020004" pitchFamily="34" charset="0"/>
              </a:rPr>
              <a:t>, aizsargātu </a:t>
            </a:r>
            <a:r>
              <a:rPr lang="lv-LV" sz="2000" b="1" dirty="0">
                <a:solidFill>
                  <a:srgbClr val="1E325C"/>
                </a:solidFill>
                <a:latin typeface="EC Square Sans Pro" panose="020B0506040000020004" pitchFamily="34" charset="0"/>
              </a:rPr>
              <a:t>riskam pakļautas neaizsargātas personas</a:t>
            </a:r>
            <a:r>
              <a:rPr lang="lv-LV" sz="2000" dirty="0">
                <a:solidFill>
                  <a:srgbClr val="1E325C"/>
                </a:solidFill>
                <a:latin typeface="EC Square Sans Pro" panose="020B0506040000020004" pitchFamily="34" charset="0"/>
              </a:rPr>
              <a:t>, kuru ceļošanu vai izvešanu uz ārvalstīm nedrīkst pieļaut, vai meklētu </a:t>
            </a:r>
            <a:r>
              <a:rPr lang="lv-LV" sz="2000" b="1" dirty="0">
                <a:solidFill>
                  <a:srgbClr val="1E325C"/>
                </a:solidFill>
                <a:latin typeface="EC Square Sans Pro" panose="020B0506040000020004" pitchFamily="34" charset="0"/>
              </a:rPr>
              <a:t>lieciniekus, apsūdzētos vai noziegumos cietušos</a:t>
            </a:r>
            <a:r>
              <a:rPr lang="lv-LV" sz="2000" dirty="0">
                <a:solidFill>
                  <a:srgbClr val="1E325C"/>
                </a:solidFill>
                <a:latin typeface="EC Square Sans Pro" panose="020B0506040000020004" pitchFamily="34" charset="0"/>
              </a:rPr>
              <a:t>, kuru palīdzība nepieciešama tiesas procesos;</a:t>
            </a:r>
          </a:p>
          <a:p>
            <a:pPr marL="800100" lvl="1"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lv-LV" sz="2000" dirty="0">
                <a:solidFill>
                  <a:srgbClr val="1E325C"/>
                </a:solidFill>
                <a:latin typeface="EC Square Sans Pro" panose="020B0506040000020004" pitchFamily="34" charset="0"/>
              </a:rPr>
              <a:t>identificētu noziedzniekus, izmantojot </a:t>
            </a:r>
            <a:r>
              <a:rPr lang="lv-LV" sz="2000" b="1" dirty="0">
                <a:solidFill>
                  <a:srgbClr val="1E325C"/>
                </a:solidFill>
                <a:latin typeface="EC Square Sans Pro" panose="020B0506040000020004" pitchFamily="34" charset="0"/>
              </a:rPr>
              <a:t>pirkstu nospiedumus no smagu noziegumu vietām</a:t>
            </a:r>
            <a:r>
              <a:rPr lang="lv-LV" sz="2000" dirty="0">
                <a:solidFill>
                  <a:srgbClr val="1E325C"/>
                </a:solidFill>
                <a:latin typeface="EC Square Sans Pro" panose="020B0506040000020004" pitchFamily="34" charset="0"/>
              </a:rPr>
              <a:t>;</a:t>
            </a:r>
          </a:p>
          <a:p>
            <a:pPr lvl="1"/>
            <a:endParaRPr lang="en-US" sz="100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lv-LV" sz="2000" dirty="0">
                <a:solidFill>
                  <a:srgbClr val="1E325C"/>
                </a:solidFill>
                <a:latin typeface="EC Square Sans Pro" panose="020B0506040000020004" pitchFamily="34" charset="0"/>
              </a:rPr>
              <a:t>noskaidrotu, kur atrodas </a:t>
            </a:r>
            <a:r>
              <a:rPr lang="lv-LV" sz="2000" b="1" dirty="0">
                <a:solidFill>
                  <a:srgbClr val="1E325C"/>
                </a:solidFill>
                <a:latin typeface="EC Square Sans Pro" panose="020B0506040000020004" pitchFamily="34" charset="0"/>
              </a:rPr>
              <a:t>meklēšanā esoši priekšmeti, ko paredzēts izņemt vai izmantot par pierādījumu</a:t>
            </a:r>
            <a:r>
              <a:rPr lang="lv-LV" sz="2000" dirty="0">
                <a:solidFill>
                  <a:srgbClr val="1E325C"/>
                </a:solidFill>
                <a:latin typeface="EC Square Sans Pro" panose="020B0506040000020004" pitchFamily="34" charset="0"/>
              </a:rPr>
              <a:t> kriminālprocesā.</a:t>
            </a:r>
          </a:p>
        </p:txBody>
      </p:sp>
      <p:sp>
        <p:nvSpPr>
          <p:cNvPr id="4" name="Oval 3"/>
          <p:cNvSpPr/>
          <p:nvPr/>
        </p:nvSpPr>
        <p:spPr>
          <a:xfrm>
            <a:off x="-576684" y="-234510"/>
            <a:ext cx="3961092" cy="6839917"/>
          </a:xfrm>
          <a:custGeom>
            <a:avLst/>
            <a:gdLst>
              <a:gd name="connsiteX0" fmla="*/ 0 w 3602516"/>
              <a:gd name="connsiteY0" fmla="*/ 3316077 h 6632154"/>
              <a:gd name="connsiteX1" fmla="*/ 1801258 w 3602516"/>
              <a:gd name="connsiteY1" fmla="*/ 0 h 6632154"/>
              <a:gd name="connsiteX2" fmla="*/ 3602516 w 3602516"/>
              <a:gd name="connsiteY2" fmla="*/ 3316077 h 6632154"/>
              <a:gd name="connsiteX3" fmla="*/ 1801258 w 3602516"/>
              <a:gd name="connsiteY3" fmla="*/ 6632154 h 6632154"/>
              <a:gd name="connsiteX4" fmla="*/ 0 w 3602516"/>
              <a:gd name="connsiteY4" fmla="*/ 3316077 h 6632154"/>
              <a:gd name="connsiteX0" fmla="*/ 0 w 3712684"/>
              <a:gd name="connsiteY0" fmla="*/ 3316356 h 6632741"/>
              <a:gd name="connsiteX1" fmla="*/ 1801258 w 3712684"/>
              <a:gd name="connsiteY1" fmla="*/ 279 h 6632741"/>
              <a:gd name="connsiteX2" fmla="*/ 3712684 w 3712684"/>
              <a:gd name="connsiteY2" fmla="*/ 3459575 h 6632741"/>
              <a:gd name="connsiteX3" fmla="*/ 1801258 w 3712684"/>
              <a:gd name="connsiteY3" fmla="*/ 6632433 h 6632741"/>
              <a:gd name="connsiteX4" fmla="*/ 0 w 3712684"/>
              <a:gd name="connsiteY4" fmla="*/ 3316356 h 6632741"/>
              <a:gd name="connsiteX0" fmla="*/ 0 w 3712684"/>
              <a:gd name="connsiteY0" fmla="*/ 3316356 h 6632741"/>
              <a:gd name="connsiteX1" fmla="*/ 1801258 w 3712684"/>
              <a:gd name="connsiteY1" fmla="*/ 279 h 6632741"/>
              <a:gd name="connsiteX2" fmla="*/ 3712684 w 3712684"/>
              <a:gd name="connsiteY2" fmla="*/ 3459575 h 6632741"/>
              <a:gd name="connsiteX3" fmla="*/ 1801258 w 3712684"/>
              <a:gd name="connsiteY3" fmla="*/ 6632433 h 6632741"/>
              <a:gd name="connsiteX4" fmla="*/ 0 w 3712684"/>
              <a:gd name="connsiteY4" fmla="*/ 3316356 h 6632741"/>
              <a:gd name="connsiteX0" fmla="*/ 0 w 3713290"/>
              <a:gd name="connsiteY0" fmla="*/ 3316356 h 6633632"/>
              <a:gd name="connsiteX1" fmla="*/ 1801258 w 3713290"/>
              <a:gd name="connsiteY1" fmla="*/ 279 h 6633632"/>
              <a:gd name="connsiteX2" fmla="*/ 3712684 w 3713290"/>
              <a:gd name="connsiteY2" fmla="*/ 3459575 h 6633632"/>
              <a:gd name="connsiteX3" fmla="*/ 1801258 w 3713290"/>
              <a:gd name="connsiteY3" fmla="*/ 6632433 h 6633632"/>
              <a:gd name="connsiteX4" fmla="*/ 0 w 3713290"/>
              <a:gd name="connsiteY4" fmla="*/ 3316356 h 6633632"/>
              <a:gd name="connsiteX0" fmla="*/ 0 w 3713290"/>
              <a:gd name="connsiteY0" fmla="*/ 3316160 h 6633436"/>
              <a:gd name="connsiteX1" fmla="*/ 1801258 w 3713290"/>
              <a:gd name="connsiteY1" fmla="*/ 83 h 6633436"/>
              <a:gd name="connsiteX2" fmla="*/ 3712684 w 3713290"/>
              <a:gd name="connsiteY2" fmla="*/ 3459379 h 6633436"/>
              <a:gd name="connsiteX3" fmla="*/ 1801258 w 3713290"/>
              <a:gd name="connsiteY3" fmla="*/ 6632237 h 6633436"/>
              <a:gd name="connsiteX4" fmla="*/ 0 w 3713290"/>
              <a:gd name="connsiteY4" fmla="*/ 3316160 h 6633436"/>
              <a:gd name="connsiteX0" fmla="*/ 0 w 3713602"/>
              <a:gd name="connsiteY0" fmla="*/ 3316160 h 6632245"/>
              <a:gd name="connsiteX1" fmla="*/ 1801258 w 3713602"/>
              <a:gd name="connsiteY1" fmla="*/ 83 h 6632245"/>
              <a:gd name="connsiteX2" fmla="*/ 3712684 w 3713602"/>
              <a:gd name="connsiteY2" fmla="*/ 3459379 h 6632245"/>
              <a:gd name="connsiteX3" fmla="*/ 1801258 w 3713602"/>
              <a:gd name="connsiteY3" fmla="*/ 6632237 h 6632245"/>
              <a:gd name="connsiteX4" fmla="*/ 0 w 3713602"/>
              <a:gd name="connsiteY4" fmla="*/ 3316160 h 6632245"/>
              <a:gd name="connsiteX0" fmla="*/ 313 w 3713824"/>
              <a:gd name="connsiteY0" fmla="*/ 3316133 h 6643235"/>
              <a:gd name="connsiteX1" fmla="*/ 1801571 w 3713824"/>
              <a:gd name="connsiteY1" fmla="*/ 56 h 6643235"/>
              <a:gd name="connsiteX2" fmla="*/ 3712997 w 3713824"/>
              <a:gd name="connsiteY2" fmla="*/ 3459352 h 6643235"/>
              <a:gd name="connsiteX3" fmla="*/ 1702419 w 3713824"/>
              <a:gd name="connsiteY3" fmla="*/ 6643227 h 6643235"/>
              <a:gd name="connsiteX4" fmla="*/ 313 w 3713824"/>
              <a:gd name="connsiteY4" fmla="*/ 3316133 h 6643235"/>
              <a:gd name="connsiteX0" fmla="*/ 313 w 3713824"/>
              <a:gd name="connsiteY0" fmla="*/ 3316133 h 6643235"/>
              <a:gd name="connsiteX1" fmla="*/ 1801571 w 3713824"/>
              <a:gd name="connsiteY1" fmla="*/ 56 h 6643235"/>
              <a:gd name="connsiteX2" fmla="*/ 3712997 w 3713824"/>
              <a:gd name="connsiteY2" fmla="*/ 3459352 h 6643235"/>
              <a:gd name="connsiteX3" fmla="*/ 1702419 w 3713824"/>
              <a:gd name="connsiteY3" fmla="*/ 6643227 h 6643235"/>
              <a:gd name="connsiteX4" fmla="*/ 313 w 3713824"/>
              <a:gd name="connsiteY4" fmla="*/ 3316133 h 6643235"/>
              <a:gd name="connsiteX0" fmla="*/ 313 w 3729635"/>
              <a:gd name="connsiteY0" fmla="*/ 3316133 h 6643232"/>
              <a:gd name="connsiteX1" fmla="*/ 1801571 w 3729635"/>
              <a:gd name="connsiteY1" fmla="*/ 56 h 6643232"/>
              <a:gd name="connsiteX2" fmla="*/ 3712997 w 3729635"/>
              <a:gd name="connsiteY2" fmla="*/ 3459352 h 6643232"/>
              <a:gd name="connsiteX3" fmla="*/ 1702419 w 3729635"/>
              <a:gd name="connsiteY3" fmla="*/ 6643227 h 6643232"/>
              <a:gd name="connsiteX4" fmla="*/ 313 w 3729635"/>
              <a:gd name="connsiteY4" fmla="*/ 3316133 h 6643232"/>
              <a:gd name="connsiteX0" fmla="*/ 277 w 3728532"/>
              <a:gd name="connsiteY0" fmla="*/ 3316133 h 6665925"/>
              <a:gd name="connsiteX1" fmla="*/ 1801535 w 3728532"/>
              <a:gd name="connsiteY1" fmla="*/ 56 h 6665925"/>
              <a:gd name="connsiteX2" fmla="*/ 3712961 w 3728532"/>
              <a:gd name="connsiteY2" fmla="*/ 3459352 h 6665925"/>
              <a:gd name="connsiteX3" fmla="*/ 1702383 w 3728532"/>
              <a:gd name="connsiteY3" fmla="*/ 6643227 h 6665925"/>
              <a:gd name="connsiteX4" fmla="*/ 277 w 3728532"/>
              <a:gd name="connsiteY4" fmla="*/ 3316133 h 6665925"/>
              <a:gd name="connsiteX0" fmla="*/ 2102 w 3728746"/>
              <a:gd name="connsiteY0" fmla="*/ 3316133 h 6655187"/>
              <a:gd name="connsiteX1" fmla="*/ 1803360 w 3728746"/>
              <a:gd name="connsiteY1" fmla="*/ 56 h 6655187"/>
              <a:gd name="connsiteX2" fmla="*/ 3714786 w 3728746"/>
              <a:gd name="connsiteY2" fmla="*/ 3459352 h 6655187"/>
              <a:gd name="connsiteX3" fmla="*/ 1549971 w 3728746"/>
              <a:gd name="connsiteY3" fmla="*/ 6632210 h 6655187"/>
              <a:gd name="connsiteX4" fmla="*/ 2102 w 3728746"/>
              <a:gd name="connsiteY4" fmla="*/ 3316133 h 6655187"/>
              <a:gd name="connsiteX0" fmla="*/ 2002 w 3728348"/>
              <a:gd name="connsiteY0" fmla="*/ 3316133 h 6704615"/>
              <a:gd name="connsiteX1" fmla="*/ 1803260 w 3728348"/>
              <a:gd name="connsiteY1" fmla="*/ 56 h 6704615"/>
              <a:gd name="connsiteX2" fmla="*/ 3714686 w 3728348"/>
              <a:gd name="connsiteY2" fmla="*/ 3459352 h 6704615"/>
              <a:gd name="connsiteX3" fmla="*/ 1549871 w 3728348"/>
              <a:gd name="connsiteY3" fmla="*/ 6632210 h 6704615"/>
              <a:gd name="connsiteX4" fmla="*/ 2002 w 3728348"/>
              <a:gd name="connsiteY4" fmla="*/ 3316133 h 6704615"/>
              <a:gd name="connsiteX0" fmla="*/ 32 w 3726378"/>
              <a:gd name="connsiteY0" fmla="*/ 3316133 h 6704615"/>
              <a:gd name="connsiteX1" fmla="*/ 1525868 w 3726378"/>
              <a:gd name="connsiteY1" fmla="*/ 56 h 6704615"/>
              <a:gd name="connsiteX2" fmla="*/ 3712716 w 3726378"/>
              <a:gd name="connsiteY2" fmla="*/ 3459352 h 6704615"/>
              <a:gd name="connsiteX3" fmla="*/ 1547901 w 3726378"/>
              <a:gd name="connsiteY3" fmla="*/ 6632210 h 6704615"/>
              <a:gd name="connsiteX4" fmla="*/ 32 w 3726378"/>
              <a:gd name="connsiteY4" fmla="*/ 3316133 h 6704615"/>
              <a:gd name="connsiteX0" fmla="*/ 4710 w 3731056"/>
              <a:gd name="connsiteY0" fmla="*/ 3323434 h 6711916"/>
              <a:gd name="connsiteX1" fmla="*/ 1530546 w 3731056"/>
              <a:gd name="connsiteY1" fmla="*/ 7357 h 6711916"/>
              <a:gd name="connsiteX2" fmla="*/ 3717394 w 3731056"/>
              <a:gd name="connsiteY2" fmla="*/ 3466653 h 6711916"/>
              <a:gd name="connsiteX3" fmla="*/ 1552579 w 3731056"/>
              <a:gd name="connsiteY3" fmla="*/ 6639511 h 6711916"/>
              <a:gd name="connsiteX4" fmla="*/ 4710 w 3731056"/>
              <a:gd name="connsiteY4" fmla="*/ 3323434 h 6711916"/>
              <a:gd name="connsiteX0" fmla="*/ 57 w 3726403"/>
              <a:gd name="connsiteY0" fmla="*/ 3316267 h 6704749"/>
              <a:gd name="connsiteX1" fmla="*/ 1525893 w 3726403"/>
              <a:gd name="connsiteY1" fmla="*/ 190 h 6704749"/>
              <a:gd name="connsiteX2" fmla="*/ 3712741 w 3726403"/>
              <a:gd name="connsiteY2" fmla="*/ 3459486 h 6704749"/>
              <a:gd name="connsiteX3" fmla="*/ 1547926 w 3726403"/>
              <a:gd name="connsiteY3" fmla="*/ 6632344 h 6704749"/>
              <a:gd name="connsiteX4" fmla="*/ 57 w 3726403"/>
              <a:gd name="connsiteY4" fmla="*/ 3316267 h 6704749"/>
              <a:gd name="connsiteX0" fmla="*/ 121672 w 3848018"/>
              <a:gd name="connsiteY0" fmla="*/ 3448459 h 6836941"/>
              <a:gd name="connsiteX1" fmla="*/ 1019546 w 3848018"/>
              <a:gd name="connsiteY1" fmla="*/ 180 h 6836941"/>
              <a:gd name="connsiteX2" fmla="*/ 3834356 w 3848018"/>
              <a:gd name="connsiteY2" fmla="*/ 3591678 h 6836941"/>
              <a:gd name="connsiteX3" fmla="*/ 1669541 w 3848018"/>
              <a:gd name="connsiteY3" fmla="*/ 6764536 h 6836941"/>
              <a:gd name="connsiteX4" fmla="*/ 121672 w 3848018"/>
              <a:gd name="connsiteY4" fmla="*/ 3448459 h 6836941"/>
              <a:gd name="connsiteX0" fmla="*/ 234746 w 3961092"/>
              <a:gd name="connsiteY0" fmla="*/ 3451435 h 6839917"/>
              <a:gd name="connsiteX1" fmla="*/ 1132620 w 3961092"/>
              <a:gd name="connsiteY1" fmla="*/ 3156 h 6839917"/>
              <a:gd name="connsiteX2" fmla="*/ 3947430 w 3961092"/>
              <a:gd name="connsiteY2" fmla="*/ 3594654 h 6839917"/>
              <a:gd name="connsiteX3" fmla="*/ 1782615 w 3961092"/>
              <a:gd name="connsiteY3" fmla="*/ 6767512 h 6839917"/>
              <a:gd name="connsiteX4" fmla="*/ 234746 w 3961092"/>
              <a:gd name="connsiteY4" fmla="*/ 3451435 h 683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092" h="6839917">
                <a:moveTo>
                  <a:pt x="234746" y="3451435"/>
                </a:moveTo>
                <a:cubicBezTo>
                  <a:pt x="126414" y="2324042"/>
                  <a:pt x="-576830" y="78437"/>
                  <a:pt x="1132620" y="3156"/>
                </a:cubicBezTo>
                <a:cubicBezTo>
                  <a:pt x="2842070" y="-72125"/>
                  <a:pt x="3804211" y="1201375"/>
                  <a:pt x="3947430" y="3594654"/>
                </a:cubicBezTo>
                <a:cubicBezTo>
                  <a:pt x="4112683" y="6329457"/>
                  <a:pt x="2742919" y="7099855"/>
                  <a:pt x="1782615" y="6767512"/>
                </a:cubicBezTo>
                <a:cubicBezTo>
                  <a:pt x="822311" y="6435169"/>
                  <a:pt x="343078" y="4578828"/>
                  <a:pt x="234746" y="3451435"/>
                </a:cubicBezTo>
                <a:close/>
              </a:path>
            </a:pathLst>
          </a:custGeom>
          <a:blipFill dpi="0" rotWithShape="1">
            <a:blip r:embed="rId2" cstate="print">
              <a:extLst>
                <a:ext uri="{28A0092B-C50C-407E-A947-70E740481C1C}">
                  <a14:useLocalDpi xmlns:a14="http://schemas.microsoft.com/office/drawing/2010/main" val="0"/>
                </a:ext>
              </a:extLst>
            </a:blip>
            <a:srcRect/>
            <a:stretch>
              <a:fillRect l="-64706" t="2770" r="-77892" b="-2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371" y="374573"/>
            <a:ext cx="699571" cy="699571"/>
          </a:xfrm>
          <a:prstGeom prst="rect">
            <a:avLst/>
          </a:prstGeom>
        </p:spPr>
      </p:pic>
    </p:spTree>
    <p:extLst>
      <p:ext uri="{BB962C8B-B14F-4D97-AF65-F5344CB8AC3E}">
        <p14:creationId xmlns:p14="http://schemas.microsoft.com/office/powerpoint/2010/main" val="1520332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3360</TotalTime>
  <Words>932</Words>
  <Application>Microsoft Office PowerPoint</Application>
  <PresentationFormat>Widescreen</PresentationFormat>
  <Paragraphs>114</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Courier New</vt:lpstr>
      <vt:lpstr>EC Square Sans Cond Pro</vt:lpstr>
      <vt:lpstr>EC Square Sans Pro</vt:lpstr>
      <vt:lpstr>EC Square Sans Pro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GUARANTEEING FREEDOM,  SECURITY and JUSTICE</dc:title>
  <dc:creator>CUSCHIERI Mario (HOME)</dc:creator>
  <cp:lastModifiedBy>TODOROVIC Stefan (HOME-EXT)</cp:lastModifiedBy>
  <cp:revision>126</cp:revision>
  <dcterms:created xsi:type="dcterms:W3CDTF">2021-09-13T07:58:33Z</dcterms:created>
  <dcterms:modified xsi:type="dcterms:W3CDTF">2022-09-26T13:29:02Z</dcterms:modified>
</cp:coreProperties>
</file>