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3" r:id="rId2"/>
    <p:sldId id="294" r:id="rId3"/>
    <p:sldId id="295" r:id="rId4"/>
    <p:sldId id="296" r:id="rId5"/>
    <p:sldId id="306" r:id="rId6"/>
    <p:sldId id="297" r:id="rId7"/>
    <p:sldId id="304" r:id="rId8"/>
    <p:sldId id="298" r:id="rId9"/>
    <p:sldId id="299" r:id="rId10"/>
    <p:sldId id="307" r:id="rId11"/>
    <p:sldId id="300" r:id="rId12"/>
    <p:sldId id="305" r:id="rId13"/>
    <p:sldId id="301" r:id="rId14"/>
    <p:sldId id="303" r:id="rId15"/>
    <p:sldId id="30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IZAITE Karolina (HOME)" initials="KK(" lastIdx="13" clrIdx="0">
    <p:extLst>
      <p:ext uri="{19B8F6BF-5375-455C-9EA6-DF929625EA0E}">
        <p15:presenceInfo xmlns:p15="http://schemas.microsoft.com/office/powerpoint/2012/main" userId="S-1-5-21-1606980848-2025429265-839522115-692547" providerId="AD"/>
      </p:ext>
    </p:extLst>
  </p:cmAuthor>
  <p:cmAuthor id="2" name="CUSCHIERI Mario (HOME)" initials="author" lastIdx="8" clrIdx="1">
    <p:extLst>
      <p:ext uri="{19B8F6BF-5375-455C-9EA6-DF929625EA0E}">
        <p15:presenceInfo xmlns:p15="http://schemas.microsoft.com/office/powerpoint/2012/main" userId="CUSCHIERI Mario (HOME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25C"/>
    <a:srgbClr val="FFCE44"/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5407" autoAdjust="0"/>
  </p:normalViewPr>
  <p:slideViewPr>
    <p:cSldViewPr snapToGrid="0">
      <p:cViewPr varScale="1">
        <p:scale>
          <a:sx n="66" d="100"/>
          <a:sy n="66" d="100"/>
        </p:scale>
        <p:origin x="684" y="60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740" y="6059311"/>
            <a:ext cx="763287" cy="50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856" y="5968218"/>
            <a:ext cx="1742302" cy="52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edps.europa.eu/sites/edp/files/publication/16-11-07_sis_ii_guide_of_access_en.pdf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EuropeanCommission" TargetMode="External"/><Relationship Id="rId13" Type="http://schemas.openxmlformats.org/officeDocument/2006/relationships/hyperlink" Target="https://medium.com/%40EuropeanCommission" TargetMode="External"/><Relationship Id="rId3" Type="http://schemas.openxmlformats.org/officeDocument/2006/relationships/hyperlink" Target="https://ec.europa.eu/" TargetMode="External"/><Relationship Id="rId7" Type="http://schemas.openxmlformats.org/officeDocument/2006/relationships/hyperlink" Target="https://twitter.com/EUHomeAffairs?s=20" TargetMode="External"/><Relationship Id="rId12" Type="http://schemas.openxmlformats.org/officeDocument/2006/relationships/image" Target="../media/image30.png"/><Relationship Id="rId2" Type="http://schemas.openxmlformats.org/officeDocument/2006/relationships/image" Target="../media/image26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twitter.com/eu_commission" TargetMode="External"/><Relationship Id="rId11" Type="http://schemas.openxmlformats.org/officeDocument/2006/relationships/image" Target="../media/image29.png"/><Relationship Id="rId5" Type="http://schemas.openxmlformats.org/officeDocument/2006/relationships/image" Target="../media/image27.png"/><Relationship Id="rId15" Type="http://schemas.openxmlformats.org/officeDocument/2006/relationships/hyperlink" Target="https://www.youtube.com/user/EUHomeAffairs" TargetMode="External"/><Relationship Id="rId10" Type="http://schemas.openxmlformats.org/officeDocument/2006/relationships/hyperlink" Target="https://www.linkedin.com/company/european-commission/" TargetMode="External"/><Relationship Id="rId4" Type="http://schemas.openxmlformats.org/officeDocument/2006/relationships/hyperlink" Target="https://europa.eu/" TargetMode="External"/><Relationship Id="rId9" Type="http://schemas.openxmlformats.org/officeDocument/2006/relationships/image" Target="../media/image28.png"/><Relationship Id="rId14" Type="http://schemas.openxmlformats.org/officeDocument/2006/relationships/hyperlink" Target="https://www.youtube.com/user/eutube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0" b="7053"/>
          <a:stretch/>
        </p:blipFill>
        <p:spPr>
          <a:xfrm>
            <a:off x="4" y="-40943"/>
            <a:ext cx="12192000" cy="692623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-1714692" y="-1153237"/>
            <a:ext cx="9971589" cy="3758677"/>
          </a:xfrm>
          <a:custGeom>
            <a:avLst/>
            <a:gdLst>
              <a:gd name="connsiteX0" fmla="*/ 0 w 9799093"/>
              <a:gd name="connsiteY0" fmla="*/ 2013045 h 4026090"/>
              <a:gd name="connsiteX1" fmla="*/ 4899547 w 9799093"/>
              <a:gd name="connsiteY1" fmla="*/ 0 h 4026090"/>
              <a:gd name="connsiteX2" fmla="*/ 9799094 w 9799093"/>
              <a:gd name="connsiteY2" fmla="*/ 2013045 h 4026090"/>
              <a:gd name="connsiteX3" fmla="*/ 4899547 w 9799093"/>
              <a:gd name="connsiteY3" fmla="*/ 4026090 h 4026090"/>
              <a:gd name="connsiteX4" fmla="*/ 0 w 9799093"/>
              <a:gd name="connsiteY4" fmla="*/ 2013045 h 4026090"/>
              <a:gd name="connsiteX0" fmla="*/ 0 w 9799094"/>
              <a:gd name="connsiteY0" fmla="*/ 2013045 h 4038212"/>
              <a:gd name="connsiteX1" fmla="*/ 4899547 w 9799094"/>
              <a:gd name="connsiteY1" fmla="*/ 0 h 4038212"/>
              <a:gd name="connsiteX2" fmla="*/ 9799094 w 9799094"/>
              <a:gd name="connsiteY2" fmla="*/ 2013045 h 4038212"/>
              <a:gd name="connsiteX3" fmla="*/ 4899547 w 9799094"/>
              <a:gd name="connsiteY3" fmla="*/ 4026090 h 4038212"/>
              <a:gd name="connsiteX4" fmla="*/ 0 w 9799094"/>
              <a:gd name="connsiteY4" fmla="*/ 2013045 h 4038212"/>
              <a:gd name="connsiteX0" fmla="*/ 26697 w 9825791"/>
              <a:gd name="connsiteY0" fmla="*/ 2013045 h 3688529"/>
              <a:gd name="connsiteX1" fmla="*/ 4926244 w 9825791"/>
              <a:gd name="connsiteY1" fmla="*/ 0 h 3688529"/>
              <a:gd name="connsiteX2" fmla="*/ 9825791 w 9825791"/>
              <a:gd name="connsiteY2" fmla="*/ 2013045 h 3688529"/>
              <a:gd name="connsiteX3" fmla="*/ 3711594 w 9825791"/>
              <a:gd name="connsiteY3" fmla="*/ 3671248 h 3688529"/>
              <a:gd name="connsiteX4" fmla="*/ 26697 w 9825791"/>
              <a:gd name="connsiteY4" fmla="*/ 2013045 h 3688529"/>
              <a:gd name="connsiteX0" fmla="*/ 275196 w 10074290"/>
              <a:gd name="connsiteY0" fmla="*/ 2013045 h 3758677"/>
              <a:gd name="connsiteX1" fmla="*/ 5174743 w 10074290"/>
              <a:gd name="connsiteY1" fmla="*/ 0 h 3758677"/>
              <a:gd name="connsiteX2" fmla="*/ 10074290 w 10074290"/>
              <a:gd name="connsiteY2" fmla="*/ 2013045 h 3758677"/>
              <a:gd name="connsiteX3" fmla="*/ 3960093 w 10074290"/>
              <a:gd name="connsiteY3" fmla="*/ 3671248 h 3758677"/>
              <a:gd name="connsiteX4" fmla="*/ 275196 w 10074290"/>
              <a:gd name="connsiteY4" fmla="*/ 2013045 h 3758677"/>
              <a:gd name="connsiteX0" fmla="*/ 172495 w 9971589"/>
              <a:gd name="connsiteY0" fmla="*/ 2013045 h 3758677"/>
              <a:gd name="connsiteX1" fmla="*/ 5072042 w 9971589"/>
              <a:gd name="connsiteY1" fmla="*/ 0 h 3758677"/>
              <a:gd name="connsiteX2" fmla="*/ 9971589 w 9971589"/>
              <a:gd name="connsiteY2" fmla="*/ 2013045 h 3758677"/>
              <a:gd name="connsiteX3" fmla="*/ 3857392 w 9971589"/>
              <a:gd name="connsiteY3" fmla="*/ 3671248 h 3758677"/>
              <a:gd name="connsiteX4" fmla="*/ 172495 w 9971589"/>
              <a:gd name="connsiteY4" fmla="*/ 2013045 h 375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1589" h="3758677">
                <a:moveTo>
                  <a:pt x="172495" y="2013045"/>
                </a:moveTo>
                <a:cubicBezTo>
                  <a:pt x="142925" y="1906137"/>
                  <a:pt x="2366097" y="0"/>
                  <a:pt x="5072042" y="0"/>
                </a:cubicBezTo>
                <a:cubicBezTo>
                  <a:pt x="7777987" y="0"/>
                  <a:pt x="9971589" y="901271"/>
                  <a:pt x="9971589" y="2013045"/>
                </a:cubicBezTo>
                <a:cubicBezTo>
                  <a:pt x="9971589" y="3124819"/>
                  <a:pt x="8978992" y="4053385"/>
                  <a:pt x="3857392" y="3671248"/>
                </a:cubicBezTo>
                <a:cubicBezTo>
                  <a:pt x="-1264208" y="3289111"/>
                  <a:pt x="202065" y="2119953"/>
                  <a:pt x="172495" y="20130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01993" y="160067"/>
            <a:ext cx="77870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b="1" dirty="0">
                <a:solidFill>
                  <a:srgbClr val="1E325C"/>
                </a:solidFill>
                <a:latin typeface="EC Square Sans Pro" panose="020B0506040000020004" pitchFamily="34" charset="0"/>
              </a:rPr>
              <a:t>A szabadság, biztonság </a:t>
            </a:r>
            <a:br>
              <a:rPr lang="hu-HU" sz="4000" b="1" dirty="0">
                <a:solidFill>
                  <a:srgbClr val="1E325C"/>
                </a:solidFill>
                <a:latin typeface="EC Square Sans Pro" panose="020B0506040000020004" pitchFamily="34" charset="0"/>
              </a:rPr>
            </a:br>
            <a:r>
              <a:rPr lang="hu-HU" sz="4000" b="1" dirty="0">
                <a:solidFill>
                  <a:srgbClr val="1E325C"/>
                </a:solidFill>
                <a:latin typeface="EC Square Sans Pro" panose="020B0506040000020004" pitchFamily="34" charset="0"/>
              </a:rPr>
              <a:t>és jogérvényesülés garantálása</a:t>
            </a:r>
          </a:p>
        </p:txBody>
      </p:sp>
      <p:sp>
        <p:nvSpPr>
          <p:cNvPr id="3" name="Rectangle 2"/>
          <p:cNvSpPr/>
          <p:nvPr/>
        </p:nvSpPr>
        <p:spPr>
          <a:xfrm>
            <a:off x="328168" y="1839399"/>
            <a:ext cx="658451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100" b="1">
                <a:solidFill>
                  <a:srgbClr val="FFCE44"/>
                </a:solidFill>
                <a:latin typeface="EC Square Sans Pro" panose="020B0506040000020004" pitchFamily="34" charset="0"/>
              </a:rPr>
              <a:t>A SCHENGENI INFORMÁCIÓS RENDSZER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36" y="1222755"/>
            <a:ext cx="6720628" cy="5200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68" y="6059311"/>
            <a:ext cx="763287" cy="50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0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1647" y="1846694"/>
            <a:ext cx="836855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sz="2000" b="1" u="sng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Súlyos szervezett bűnözés elkövetőjének felkutatása és letartóztatása a SIS segítségével </a:t>
            </a:r>
          </a:p>
          <a:p>
            <a:pPr>
              <a:spcAft>
                <a:spcPts val="0"/>
              </a:spcAft>
            </a:pPr>
            <a:endParaRPr lang="en-GB" sz="2000" dirty="0">
              <a:solidFill>
                <a:srgbClr val="1E325C"/>
              </a:solidFill>
              <a:latin typeface="EC Square Sans Pro" panose="020B050604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Olaszország keresett egy személyt, aki </a:t>
            </a:r>
            <a:r>
              <a:rPr lang="hu-HU" sz="2000" b="1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bűnszervezet tagjaként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2014 márciusa és 2019 júniusa között </a:t>
            </a:r>
            <a:r>
              <a:rPr lang="hu-HU" sz="2000" b="1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prostitúcióra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való felbujtás és bűnsegély terén tevékenykedett, mely kiskorúak </a:t>
            </a:r>
            <a:r>
              <a:rPr lang="hu-HU" sz="2000" b="1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kizsákmányolására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kiterjedt.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000" dirty="0">
              <a:solidFill>
                <a:srgbClr val="1E325C"/>
              </a:solidFill>
              <a:latin typeface="EC Square Sans Pro" panose="020B050604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 érintett személyt 2020-ban </a:t>
            </a:r>
            <a:r>
              <a:rPr lang="hu-HU" sz="2000" b="1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közúti ellenőrzés során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b="1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igazoltatták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Írországban, de akkor még az ottani hatóságoknak nem volt tudomásuk arról, hogy Olaszországban ilyen súlyos bűncselekmények miatt körözik.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000" dirty="0" smtClean="0">
              <a:solidFill>
                <a:srgbClr val="1E325C"/>
              </a:solidFill>
              <a:latin typeface="EC Square Sans Pro" panose="020B050604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2021. június 29-én Olaszország SIS figyelmeztető jelzést adott ki, és </a:t>
            </a:r>
            <a:r>
              <a:rPr lang="hu-HU" sz="2000" b="1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körözött személyt még aznap letartóztatták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Írországban</a:t>
            </a:r>
            <a:r>
              <a:rPr lang="hu-HU" sz="2000" dirty="0" smtClean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u-HU" sz="2000" dirty="0">
              <a:solidFill>
                <a:srgbClr val="1E325C"/>
              </a:solidFill>
              <a:latin typeface="EC Square Sans Pro" panose="020B050604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946" y="809304"/>
            <a:ext cx="5339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>
                <a:solidFill>
                  <a:srgbClr val="1E325C"/>
                </a:solidFill>
                <a:latin typeface="EC Square Sans Pro" panose="020B0506040000020004" pitchFamily="34" charset="0"/>
              </a:rPr>
              <a:t>Hogyan működik ez a gyakorlatban?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00" y="-1181100"/>
            <a:ext cx="55626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95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943" y="512151"/>
            <a:ext cx="78710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>
                <a:solidFill>
                  <a:srgbClr val="1E325C"/>
                </a:solidFill>
                <a:latin typeface="EC Square Sans Pro Medium" panose="020B0500000000020004" pitchFamily="34" charset="0"/>
              </a:rPr>
              <a:t>A külső határellenőrzés megerősítése</a:t>
            </a:r>
          </a:p>
        </p:txBody>
      </p:sp>
      <p:sp>
        <p:nvSpPr>
          <p:cNvPr id="3" name="Rectangle 2"/>
          <p:cNvSpPr/>
          <p:nvPr/>
        </p:nvSpPr>
        <p:spPr>
          <a:xfrm>
            <a:off x="973504" y="1420258"/>
            <a:ext cx="97591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A Schengeni Információs Rendszer más funkciói segítségével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44" y="481698"/>
            <a:ext cx="633470" cy="6334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1905" y="2019388"/>
            <a:ext cx="6396777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a határőrök gyorsabban felismerik a </a:t>
            </a:r>
            <a:r>
              <a:rPr lang="hu-HU" sz="2000" b="1" dirty="0">
                <a:solidFill>
                  <a:srgbClr val="1E325C"/>
                </a:solidFill>
                <a:latin typeface="EC Square Sans Pro" panose="020B0506040000020004" pitchFamily="34" charset="0"/>
              </a:rPr>
              <a:t>beutazási és tartózkodási tilalmat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 elrendelő figyelmeztető jelzés hatálya alá tartozó vagy </a:t>
            </a:r>
            <a:r>
              <a:rPr lang="hu-HU" sz="2000" b="1" dirty="0">
                <a:solidFill>
                  <a:srgbClr val="1E325C"/>
                </a:solidFill>
                <a:latin typeface="EC Square Sans Pro" panose="020B0506040000020004" pitchFamily="34" charset="0"/>
              </a:rPr>
              <a:t>biztonsági kockázatot jelentő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 </a:t>
            </a:r>
            <a:r>
              <a:rPr lang="hu-HU" sz="2000" b="1" dirty="0">
                <a:solidFill>
                  <a:srgbClr val="1E325C"/>
                </a:solidFill>
                <a:latin typeface="EC Square Sans Pro" panose="020B0506040000020004" pitchFamily="34" charset="0"/>
              </a:rPr>
              <a:t>harmadik országbeli állampolgárokat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, és kiszűrik </a:t>
            </a:r>
            <a:r>
              <a:rPr lang="hu-HU" sz="2400" dirty="0">
                <a:solidFill>
                  <a:srgbClr val="1E325C"/>
                </a:solidFill>
                <a:latin typeface="EC Square Sans Pro" panose="020B0506040000020004" pitchFamily="34" charset="0"/>
              </a:rPr>
              <a:t>az esetleges </a:t>
            </a:r>
            <a:r>
              <a:rPr lang="hu-HU" sz="2400" b="1" dirty="0">
                <a:solidFill>
                  <a:srgbClr val="1E325C"/>
                </a:solidFill>
                <a:latin typeface="EC Square Sans Pro" panose="020B0506040000020004" pitchFamily="34" charset="0"/>
              </a:rPr>
              <a:t>hamisított okmányokat</a:t>
            </a:r>
          </a:p>
        </p:txBody>
      </p:sp>
      <p:sp>
        <p:nvSpPr>
          <p:cNvPr id="9" name="Oval 8"/>
          <p:cNvSpPr/>
          <p:nvPr/>
        </p:nvSpPr>
        <p:spPr>
          <a:xfrm>
            <a:off x="-519253" y="3949279"/>
            <a:ext cx="5484953" cy="3205599"/>
          </a:xfrm>
          <a:custGeom>
            <a:avLst/>
            <a:gdLst>
              <a:gd name="connsiteX0" fmla="*/ 0 w 7700790"/>
              <a:gd name="connsiteY0" fmla="*/ 2076680 h 4153359"/>
              <a:gd name="connsiteX1" fmla="*/ 3850395 w 7700790"/>
              <a:gd name="connsiteY1" fmla="*/ 0 h 4153359"/>
              <a:gd name="connsiteX2" fmla="*/ 7700790 w 7700790"/>
              <a:gd name="connsiteY2" fmla="*/ 2076680 h 4153359"/>
              <a:gd name="connsiteX3" fmla="*/ 3850395 w 7700790"/>
              <a:gd name="connsiteY3" fmla="*/ 4153360 h 4153359"/>
              <a:gd name="connsiteX4" fmla="*/ 0 w 7700790"/>
              <a:gd name="connsiteY4" fmla="*/ 2076680 h 4153359"/>
              <a:gd name="connsiteX0" fmla="*/ 0 w 7700790"/>
              <a:gd name="connsiteY0" fmla="*/ 2076680 h 4153360"/>
              <a:gd name="connsiteX1" fmla="*/ 3850395 w 7700790"/>
              <a:gd name="connsiteY1" fmla="*/ 0 h 4153360"/>
              <a:gd name="connsiteX2" fmla="*/ 7700790 w 7700790"/>
              <a:gd name="connsiteY2" fmla="*/ 2076680 h 4153360"/>
              <a:gd name="connsiteX3" fmla="*/ 3850395 w 7700790"/>
              <a:gd name="connsiteY3" fmla="*/ 4153360 h 4153360"/>
              <a:gd name="connsiteX4" fmla="*/ 0 w 7700790"/>
              <a:gd name="connsiteY4" fmla="*/ 2076680 h 4153360"/>
              <a:gd name="connsiteX0" fmla="*/ 0 w 7716710"/>
              <a:gd name="connsiteY0" fmla="*/ 2076680 h 4153360"/>
              <a:gd name="connsiteX1" fmla="*/ 3850395 w 7716710"/>
              <a:gd name="connsiteY1" fmla="*/ 0 h 4153360"/>
              <a:gd name="connsiteX2" fmla="*/ 7700790 w 7716710"/>
              <a:gd name="connsiteY2" fmla="*/ 2076680 h 4153360"/>
              <a:gd name="connsiteX3" fmla="*/ 3850395 w 7716710"/>
              <a:gd name="connsiteY3" fmla="*/ 4153360 h 4153360"/>
              <a:gd name="connsiteX4" fmla="*/ 0 w 7716710"/>
              <a:gd name="connsiteY4" fmla="*/ 2076680 h 4153360"/>
              <a:gd name="connsiteX0" fmla="*/ 18 w 7716985"/>
              <a:gd name="connsiteY0" fmla="*/ 1884474 h 3961154"/>
              <a:gd name="connsiteX1" fmla="*/ 3898539 w 7716985"/>
              <a:gd name="connsiteY1" fmla="*/ 299 h 3961154"/>
              <a:gd name="connsiteX2" fmla="*/ 7700808 w 7716985"/>
              <a:gd name="connsiteY2" fmla="*/ 1884474 h 3961154"/>
              <a:gd name="connsiteX3" fmla="*/ 3850413 w 7716985"/>
              <a:gd name="connsiteY3" fmla="*/ 3961154 h 3961154"/>
              <a:gd name="connsiteX4" fmla="*/ 18 w 7716985"/>
              <a:gd name="connsiteY4" fmla="*/ 1884474 h 3961154"/>
              <a:gd name="connsiteX0" fmla="*/ 18 w 7718156"/>
              <a:gd name="connsiteY0" fmla="*/ 1949670 h 4026350"/>
              <a:gd name="connsiteX1" fmla="*/ 3898539 w 7718156"/>
              <a:gd name="connsiteY1" fmla="*/ 65495 h 4026350"/>
              <a:gd name="connsiteX2" fmla="*/ 7700808 w 7718156"/>
              <a:gd name="connsiteY2" fmla="*/ 1949670 h 4026350"/>
              <a:gd name="connsiteX3" fmla="*/ 3850413 w 7718156"/>
              <a:gd name="connsiteY3" fmla="*/ 4026350 h 4026350"/>
              <a:gd name="connsiteX4" fmla="*/ 18 w 7718156"/>
              <a:gd name="connsiteY4" fmla="*/ 1949670 h 4026350"/>
              <a:gd name="connsiteX0" fmla="*/ 52540 w 7770678"/>
              <a:gd name="connsiteY0" fmla="*/ 1949670 h 4026350"/>
              <a:gd name="connsiteX1" fmla="*/ 3951061 w 7770678"/>
              <a:gd name="connsiteY1" fmla="*/ 65495 h 4026350"/>
              <a:gd name="connsiteX2" fmla="*/ 7753330 w 7770678"/>
              <a:gd name="connsiteY2" fmla="*/ 1949670 h 4026350"/>
              <a:gd name="connsiteX3" fmla="*/ 3902935 w 7770678"/>
              <a:gd name="connsiteY3" fmla="*/ 4026350 h 4026350"/>
              <a:gd name="connsiteX4" fmla="*/ 52540 w 7770678"/>
              <a:gd name="connsiteY4" fmla="*/ 1949670 h 402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0678" h="4026350">
                <a:moveTo>
                  <a:pt x="52540" y="1949670"/>
                </a:moveTo>
                <a:cubicBezTo>
                  <a:pt x="541824" y="687949"/>
                  <a:pt x="2463060" y="258000"/>
                  <a:pt x="3951061" y="65495"/>
                </a:cubicBezTo>
                <a:cubicBezTo>
                  <a:pt x="5439062" y="-127010"/>
                  <a:pt x="8005993" y="-3365"/>
                  <a:pt x="7753330" y="1949670"/>
                </a:cubicBezTo>
                <a:cubicBezTo>
                  <a:pt x="7753330" y="3096589"/>
                  <a:pt x="5186400" y="4026350"/>
                  <a:pt x="3902935" y="4026350"/>
                </a:cubicBezTo>
                <a:cubicBezTo>
                  <a:pt x="2619470" y="4026350"/>
                  <a:pt x="-436744" y="3211391"/>
                  <a:pt x="52540" y="1949670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8674" t="-4417" r="-156" b="78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501207" y="1917788"/>
            <a:ext cx="45446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a hatóságok hozzá tudják rendelni a </a:t>
            </a:r>
            <a:r>
              <a:rPr lang="hu-HU" sz="2000" b="1" dirty="0">
                <a:solidFill>
                  <a:srgbClr val="1E325C"/>
                </a:solidFill>
                <a:latin typeface="EC Square Sans Pro" panose="020B0506040000020004" pitchFamily="34" charset="0"/>
              </a:rPr>
              <a:t>körözött vagy bűncselekmény elkövetésével gyanúsított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 </a:t>
            </a:r>
            <a:r>
              <a:rPr lang="hu-HU" sz="2000" b="1" dirty="0">
                <a:solidFill>
                  <a:srgbClr val="1E325C"/>
                </a:solidFill>
                <a:latin typeface="EC Square Sans Pro" panose="020B0506040000020004" pitchFamily="34" charset="0"/>
              </a:rPr>
              <a:t>uniós állampolgárokra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 vonatkozó figyelmeztető jelzéseket az adott személyhez</a:t>
            </a:r>
            <a:r>
              <a:rPr lang="hu-HU" sz="2000" b="1" dirty="0">
                <a:solidFill>
                  <a:srgbClr val="1E325C"/>
                </a:solidFill>
                <a:latin typeface="EC Square Sans Pro" panose="020B05060400000200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128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8166" y="980440"/>
            <a:ext cx="5991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>
                <a:solidFill>
                  <a:srgbClr val="1E325C"/>
                </a:solidFill>
                <a:latin typeface="EC Square Sans Pro" panose="020B0506040000020004" pitchFamily="34" charset="0"/>
              </a:rPr>
              <a:t>Hogyan működik ez a gyakorlatban?</a:t>
            </a:r>
          </a:p>
        </p:txBody>
      </p:sp>
      <p:sp>
        <p:nvSpPr>
          <p:cNvPr id="4" name="Rectangle 3"/>
          <p:cNvSpPr/>
          <p:nvPr/>
        </p:nvSpPr>
        <p:spPr>
          <a:xfrm>
            <a:off x="933566" y="2026766"/>
            <a:ext cx="100085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hu-HU" sz="2000" b="1" u="sng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Rablás miatt körözött személy letartóztatása a SIS segítségével</a:t>
            </a:r>
          </a:p>
          <a:p>
            <a:pPr algn="just">
              <a:spcAft>
                <a:spcPts val="0"/>
              </a:spcAft>
            </a:pPr>
            <a:endParaRPr lang="en-GB" sz="2000" dirty="0" smtClean="0">
              <a:solidFill>
                <a:srgbClr val="1E325C"/>
              </a:solidFill>
              <a:latin typeface="EC Square Sans Pro" panose="020B050604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Egy </a:t>
            </a:r>
            <a:r>
              <a:rPr lang="hu-HU" sz="2000" b="1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személyazonosító okmányokkal nem rendelkező személy migránsokkal együtt érkezett </a:t>
            </a:r>
            <a:r>
              <a:rPr lang="hu-HU" sz="2000" b="1" dirty="0" err="1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Lampedusába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spcAft>
                <a:spcPts val="0"/>
              </a:spcAft>
            </a:pPr>
            <a:endParaRPr lang="en-GB" sz="1000" dirty="0" smtClean="0">
              <a:solidFill>
                <a:srgbClr val="1E325C"/>
              </a:solidFill>
              <a:latin typeface="EC Square Sans Pro" panose="020B050604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Miután a hatóságok </a:t>
            </a:r>
            <a:r>
              <a:rPr lang="hu-HU" sz="2000" b="1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ellenőrizték a SIS-</a:t>
            </a:r>
            <a:r>
              <a:rPr lang="hu-HU" sz="2000" b="1" dirty="0" err="1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</a:t>
            </a:r>
            <a:r>
              <a:rPr lang="hu-HU" sz="2000" b="1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személy adatait az ujjnyomatai alapján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(az ún. </a:t>
            </a:r>
            <a:r>
              <a:rPr lang="hu-HU" sz="2000" b="1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SIS–AFIS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funkció használatával), megállapították, hogy az illetékes német igazságügyi hatóságok </a:t>
            </a:r>
            <a:r>
              <a:rPr lang="hu-HU" sz="2000" b="1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rablás miatt európai elfogatóparancsot bocsátottak ki az érintett személlyel szemben, de más néven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000" dirty="0" smtClean="0">
              <a:solidFill>
                <a:srgbClr val="1E325C"/>
              </a:solidFill>
              <a:latin typeface="EC Square Sans Pro" panose="020B050604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u-HU" sz="2000" b="1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szökésben lévő személyt letartóztatták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hogy átadják az illetékes német igazságügyi hatóságoknak.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43"/>
          <a:stretch/>
        </p:blipFill>
        <p:spPr>
          <a:xfrm>
            <a:off x="8407400" y="-228600"/>
            <a:ext cx="55626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76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3186" y="854060"/>
            <a:ext cx="5127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>
                <a:solidFill>
                  <a:srgbClr val="1E325C"/>
                </a:solidFill>
                <a:latin typeface="EC Square Sans Pro Medium" panose="020B0500000000020004" pitchFamily="34" charset="0"/>
              </a:rPr>
              <a:t>A személyhez fűződő jogok védelme</a:t>
            </a:r>
          </a:p>
        </p:txBody>
      </p:sp>
      <p:sp>
        <p:nvSpPr>
          <p:cNvPr id="3" name="Rectangle 2"/>
          <p:cNvSpPr/>
          <p:nvPr/>
        </p:nvSpPr>
        <p:spPr>
          <a:xfrm>
            <a:off x="4119479" y="1961198"/>
            <a:ext cx="7772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A rendszerben tárolt </a:t>
            </a:r>
            <a:r>
              <a:rPr lang="hu-HU" sz="2000" b="1" dirty="0">
                <a:solidFill>
                  <a:srgbClr val="1E325C"/>
                </a:solidFill>
                <a:latin typeface="EC Square Sans Pro" panose="020B0506040000020004" pitchFamily="34" charset="0"/>
              </a:rPr>
              <a:t>személyes adatokhoz való hozzáféréshez, azok helyesbítéséhez vagy törléséhez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 való jog</a:t>
            </a:r>
          </a:p>
          <a:p>
            <a:endParaRPr lang="en-US" sz="1000" dirty="0">
              <a:solidFill>
                <a:srgbClr val="1E325C"/>
              </a:solidFill>
              <a:latin typeface="EC Square Sans Pro" panose="020B0506040000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A </a:t>
            </a:r>
            <a:r>
              <a:rPr lang="hu-HU" sz="2000" b="1" dirty="0">
                <a:solidFill>
                  <a:srgbClr val="1E325C"/>
                </a:solidFill>
                <a:latin typeface="EC Square Sans Pro" panose="020B0506040000020004" pitchFamily="34" charset="0"/>
              </a:rPr>
              <a:t>kiutasításra vonatkozó figyelmeztető jelzésről vagy a beutazás és tartózkodás megtagadására vonatkozó figyelmeztető jelzésről való tájékoztatáshoz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 való jog</a:t>
            </a:r>
          </a:p>
          <a:p>
            <a:endParaRPr lang="en-US" sz="1000" dirty="0">
              <a:solidFill>
                <a:srgbClr val="1E325C"/>
              </a:solidFill>
              <a:latin typeface="EC Square Sans Pro" panose="020B0506040000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Az illetékes hatóságok előtt (beleértve a bíróságokat is) az adatokhoz való hozzáférés, azok helyesbítése vagy törlése, illetve a valamely tagállamban jogellenesen feldolgozott adatokból eredő károk </a:t>
            </a:r>
            <a:r>
              <a:rPr lang="hu-HU" sz="2000" b="1" dirty="0">
                <a:solidFill>
                  <a:srgbClr val="1E325C"/>
                </a:solidFill>
                <a:latin typeface="EC Square Sans Pro" panose="020B0506040000020004" pitchFamily="34" charset="0"/>
              </a:rPr>
              <a:t>megtérítése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 céljából folytatott </a:t>
            </a:r>
            <a:r>
              <a:rPr lang="hu-HU" sz="2000" b="1" dirty="0">
                <a:solidFill>
                  <a:srgbClr val="1E325C"/>
                </a:solidFill>
                <a:latin typeface="EC Square Sans Pro" panose="020B0506040000020004" pitchFamily="34" charset="0"/>
              </a:rPr>
              <a:t>jogi eljárás</a:t>
            </a:r>
          </a:p>
          <a:p>
            <a:endParaRPr lang="en-US" sz="1000" dirty="0">
              <a:solidFill>
                <a:srgbClr val="1E325C"/>
              </a:solidFill>
              <a:latin typeface="EC Square Sans Pro" panose="020B0506040000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i="1" dirty="0">
                <a:solidFill>
                  <a:srgbClr val="1E325C"/>
                </a:solidFill>
                <a:latin typeface="EC Square Sans Pro" panose="020B0506040000020004" pitchFamily="34" charset="0"/>
                <a:hlinkClick r:id="rId2"/>
              </a:rPr>
              <a:t>Útmutató a hozzáférési jog gyakorlásához</a:t>
            </a:r>
          </a:p>
        </p:txBody>
      </p:sp>
      <p:sp>
        <p:nvSpPr>
          <p:cNvPr id="4" name="Oval 3"/>
          <p:cNvSpPr/>
          <p:nvPr/>
        </p:nvSpPr>
        <p:spPr>
          <a:xfrm>
            <a:off x="-426268" y="1778000"/>
            <a:ext cx="4499657" cy="5861186"/>
          </a:xfrm>
          <a:custGeom>
            <a:avLst/>
            <a:gdLst>
              <a:gd name="connsiteX0" fmla="*/ 0 w 4848727"/>
              <a:gd name="connsiteY0" fmla="*/ 3050005 h 6100010"/>
              <a:gd name="connsiteX1" fmla="*/ 2424364 w 4848727"/>
              <a:gd name="connsiteY1" fmla="*/ 0 h 6100010"/>
              <a:gd name="connsiteX2" fmla="*/ 4848728 w 4848727"/>
              <a:gd name="connsiteY2" fmla="*/ 3050005 h 6100010"/>
              <a:gd name="connsiteX3" fmla="*/ 2424364 w 4848727"/>
              <a:gd name="connsiteY3" fmla="*/ 6100010 h 6100010"/>
              <a:gd name="connsiteX4" fmla="*/ 0 w 4848727"/>
              <a:gd name="connsiteY4" fmla="*/ 3050005 h 6100010"/>
              <a:gd name="connsiteX0" fmla="*/ 0 w 4848728"/>
              <a:gd name="connsiteY0" fmla="*/ 3050005 h 6100010"/>
              <a:gd name="connsiteX1" fmla="*/ 2424364 w 4848728"/>
              <a:gd name="connsiteY1" fmla="*/ 0 h 6100010"/>
              <a:gd name="connsiteX2" fmla="*/ 4848728 w 4848728"/>
              <a:gd name="connsiteY2" fmla="*/ 3050005 h 6100010"/>
              <a:gd name="connsiteX3" fmla="*/ 2424364 w 4848728"/>
              <a:gd name="connsiteY3" fmla="*/ 6100010 h 6100010"/>
              <a:gd name="connsiteX4" fmla="*/ 0 w 4848728"/>
              <a:gd name="connsiteY4" fmla="*/ 3050005 h 6100010"/>
              <a:gd name="connsiteX0" fmla="*/ 0 w 4716380"/>
              <a:gd name="connsiteY0" fmla="*/ 3051013 h 6102249"/>
              <a:gd name="connsiteX1" fmla="*/ 2424364 w 4716380"/>
              <a:gd name="connsiteY1" fmla="*/ 1008 h 6102249"/>
              <a:gd name="connsiteX2" fmla="*/ 4716380 w 4716380"/>
              <a:gd name="connsiteY2" fmla="*/ 3315707 h 6102249"/>
              <a:gd name="connsiteX3" fmla="*/ 2424364 w 4716380"/>
              <a:gd name="connsiteY3" fmla="*/ 6101018 h 6102249"/>
              <a:gd name="connsiteX4" fmla="*/ 0 w 4716380"/>
              <a:gd name="connsiteY4" fmla="*/ 3051013 h 6102249"/>
              <a:gd name="connsiteX0" fmla="*/ 0 w 4716380"/>
              <a:gd name="connsiteY0" fmla="*/ 3051013 h 6102249"/>
              <a:gd name="connsiteX1" fmla="*/ 2424364 w 4716380"/>
              <a:gd name="connsiteY1" fmla="*/ 1008 h 6102249"/>
              <a:gd name="connsiteX2" fmla="*/ 4716380 w 4716380"/>
              <a:gd name="connsiteY2" fmla="*/ 3315707 h 6102249"/>
              <a:gd name="connsiteX3" fmla="*/ 2424364 w 4716380"/>
              <a:gd name="connsiteY3" fmla="*/ 6101018 h 6102249"/>
              <a:gd name="connsiteX4" fmla="*/ 0 w 4716380"/>
              <a:gd name="connsiteY4" fmla="*/ 3051013 h 6102249"/>
              <a:gd name="connsiteX0" fmla="*/ 0 w 4716380"/>
              <a:gd name="connsiteY0" fmla="*/ 3051013 h 6103809"/>
              <a:gd name="connsiteX1" fmla="*/ 2424364 w 4716380"/>
              <a:gd name="connsiteY1" fmla="*/ 1008 h 6103809"/>
              <a:gd name="connsiteX2" fmla="*/ 4716380 w 4716380"/>
              <a:gd name="connsiteY2" fmla="*/ 3315707 h 6103809"/>
              <a:gd name="connsiteX3" fmla="*/ 2424364 w 4716380"/>
              <a:gd name="connsiteY3" fmla="*/ 6101018 h 6103809"/>
              <a:gd name="connsiteX4" fmla="*/ 0 w 4716380"/>
              <a:gd name="connsiteY4" fmla="*/ 3051013 h 6103809"/>
              <a:gd name="connsiteX0" fmla="*/ 0 w 4716380"/>
              <a:gd name="connsiteY0" fmla="*/ 3053190 h 6105986"/>
              <a:gd name="connsiteX1" fmla="*/ 2424364 w 4716380"/>
              <a:gd name="connsiteY1" fmla="*/ 3185 h 6105986"/>
              <a:gd name="connsiteX2" fmla="*/ 4716380 w 4716380"/>
              <a:gd name="connsiteY2" fmla="*/ 3317884 h 6105986"/>
              <a:gd name="connsiteX3" fmla="*/ 2424364 w 4716380"/>
              <a:gd name="connsiteY3" fmla="*/ 6103195 h 6105986"/>
              <a:gd name="connsiteX4" fmla="*/ 0 w 4716380"/>
              <a:gd name="connsiteY4" fmla="*/ 3053190 h 6105986"/>
              <a:gd name="connsiteX0" fmla="*/ 6756 w 4723136"/>
              <a:gd name="connsiteY0" fmla="*/ 3196487 h 6249283"/>
              <a:gd name="connsiteX1" fmla="*/ 1961889 w 4723136"/>
              <a:gd name="connsiteY1" fmla="*/ 2103 h 6249283"/>
              <a:gd name="connsiteX2" fmla="*/ 4723136 w 4723136"/>
              <a:gd name="connsiteY2" fmla="*/ 3461181 h 6249283"/>
              <a:gd name="connsiteX3" fmla="*/ 2431120 w 4723136"/>
              <a:gd name="connsiteY3" fmla="*/ 6246492 h 6249283"/>
              <a:gd name="connsiteX4" fmla="*/ 6756 w 4723136"/>
              <a:gd name="connsiteY4" fmla="*/ 3196487 h 6249283"/>
              <a:gd name="connsiteX0" fmla="*/ 6756 w 4723136"/>
              <a:gd name="connsiteY0" fmla="*/ 3196487 h 6279975"/>
              <a:gd name="connsiteX1" fmla="*/ 1961889 w 4723136"/>
              <a:gd name="connsiteY1" fmla="*/ 2103 h 6279975"/>
              <a:gd name="connsiteX2" fmla="*/ 4723136 w 4723136"/>
              <a:gd name="connsiteY2" fmla="*/ 3461181 h 6279975"/>
              <a:gd name="connsiteX3" fmla="*/ 2431120 w 4723136"/>
              <a:gd name="connsiteY3" fmla="*/ 6246492 h 6279975"/>
              <a:gd name="connsiteX4" fmla="*/ 6756 w 4723136"/>
              <a:gd name="connsiteY4" fmla="*/ 3196487 h 6279975"/>
              <a:gd name="connsiteX0" fmla="*/ 3530 w 4768037"/>
              <a:gd name="connsiteY0" fmla="*/ 3229476 h 6281311"/>
              <a:gd name="connsiteX1" fmla="*/ 1958663 w 4768037"/>
              <a:gd name="connsiteY1" fmla="*/ 35092 h 6281311"/>
              <a:gd name="connsiteX2" fmla="*/ 4768037 w 4768037"/>
              <a:gd name="connsiteY2" fmla="*/ 2796338 h 6281311"/>
              <a:gd name="connsiteX3" fmla="*/ 2427894 w 4768037"/>
              <a:gd name="connsiteY3" fmla="*/ 6279481 h 6281311"/>
              <a:gd name="connsiteX4" fmla="*/ 3530 w 4768037"/>
              <a:gd name="connsiteY4" fmla="*/ 3229476 h 6281311"/>
              <a:gd name="connsiteX0" fmla="*/ 4927 w 4324266"/>
              <a:gd name="connsiteY0" fmla="*/ 4796131 h 6445019"/>
              <a:gd name="connsiteX1" fmla="*/ 1514892 w 4324266"/>
              <a:gd name="connsiteY1" fmla="*/ 133894 h 6445019"/>
              <a:gd name="connsiteX2" fmla="*/ 4324266 w 4324266"/>
              <a:gd name="connsiteY2" fmla="*/ 2895140 h 6445019"/>
              <a:gd name="connsiteX3" fmla="*/ 1984123 w 4324266"/>
              <a:gd name="connsiteY3" fmla="*/ 6378283 h 6445019"/>
              <a:gd name="connsiteX4" fmla="*/ 4927 w 4324266"/>
              <a:gd name="connsiteY4" fmla="*/ 4796131 h 6445019"/>
              <a:gd name="connsiteX0" fmla="*/ 116060 w 4435399"/>
              <a:gd name="connsiteY0" fmla="*/ 4796131 h 6914803"/>
              <a:gd name="connsiteX1" fmla="*/ 1626025 w 4435399"/>
              <a:gd name="connsiteY1" fmla="*/ 133894 h 6914803"/>
              <a:gd name="connsiteX2" fmla="*/ 4435399 w 4435399"/>
              <a:gd name="connsiteY2" fmla="*/ 2895140 h 6914803"/>
              <a:gd name="connsiteX3" fmla="*/ 2095256 w 4435399"/>
              <a:gd name="connsiteY3" fmla="*/ 6378283 h 6914803"/>
              <a:gd name="connsiteX4" fmla="*/ 116060 w 4435399"/>
              <a:gd name="connsiteY4" fmla="*/ 4796131 h 6914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5399" h="6914803">
                <a:moveTo>
                  <a:pt x="116060" y="4796131"/>
                </a:moveTo>
                <a:cubicBezTo>
                  <a:pt x="-395282" y="1577684"/>
                  <a:pt x="906135" y="450726"/>
                  <a:pt x="1626025" y="133894"/>
                </a:cubicBezTo>
                <a:cubicBezTo>
                  <a:pt x="2345915" y="-182938"/>
                  <a:pt x="4375241" y="-172963"/>
                  <a:pt x="4435399" y="2895140"/>
                </a:cubicBezTo>
                <a:cubicBezTo>
                  <a:pt x="4375241" y="5265411"/>
                  <a:pt x="2815146" y="6061451"/>
                  <a:pt x="2095256" y="6378283"/>
                </a:cubicBezTo>
                <a:cubicBezTo>
                  <a:pt x="1375366" y="6695115"/>
                  <a:pt x="627402" y="8014578"/>
                  <a:pt x="116060" y="4796131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15" t="1" r="-82735" b="131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285" y="806618"/>
            <a:ext cx="870284" cy="76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6362700" y="-743142"/>
            <a:ext cx="6502400" cy="3359342"/>
          </a:xfrm>
          <a:prstGeom prst="ellipse">
            <a:avLst/>
          </a:prstGeom>
          <a:solidFill>
            <a:srgbClr val="1E3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7288416" y="172939"/>
            <a:ext cx="4328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3600" dirty="0" smtClean="0">
              <a:solidFill>
                <a:schemeClr val="bg1"/>
              </a:solidFill>
              <a:latin typeface="EC Square Sans Pro Medium" panose="020B0500000000020004" pitchFamily="34" charset="0"/>
            </a:endParaRPr>
          </a:p>
          <a:p>
            <a:r>
              <a:rPr lang="hu-HU" sz="3600" dirty="0" smtClean="0">
                <a:solidFill>
                  <a:schemeClr val="bg1"/>
                </a:solidFill>
                <a:latin typeface="EC Square Sans Pro Medium" panose="020B0500000000020004" pitchFamily="34" charset="0"/>
              </a:rPr>
              <a:t>Kövessen </a:t>
            </a:r>
            <a:r>
              <a:rPr lang="hu-HU" sz="360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bennünket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08" y="3386848"/>
            <a:ext cx="684199" cy="7501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27790" y="3531491"/>
            <a:ext cx="14398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>
                <a:hlinkClick r:id="rId3"/>
              </a:rPr>
              <a:t>ec.europa.eu/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08" y="4283539"/>
            <a:ext cx="684199" cy="7501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27790" y="4489335"/>
            <a:ext cx="1165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>
                <a:hlinkClick r:id="rId4"/>
              </a:rPr>
              <a:t>europa.eu/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438" y="2998352"/>
            <a:ext cx="640631" cy="7022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40220" y="3146663"/>
            <a:ext cx="21694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>
                <a:hlinkClick r:id="rId6"/>
              </a:rPr>
              <a:t>@EU_Commission</a:t>
            </a:r>
          </a:p>
          <a:p>
            <a:r>
              <a:rPr lang="hu-HU" sz="1600">
                <a:hlinkClick r:id="rId7"/>
              </a:rPr>
              <a:t>@EUHomeAffairs </a:t>
            </a:r>
          </a:p>
        </p:txBody>
      </p:sp>
      <p:sp>
        <p:nvSpPr>
          <p:cNvPr id="9" name="Rectangle 8"/>
          <p:cNvSpPr/>
          <p:nvPr/>
        </p:nvSpPr>
        <p:spPr>
          <a:xfrm>
            <a:off x="5152251" y="4758778"/>
            <a:ext cx="24878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>
                <a:hlinkClick r:id="rId8"/>
              </a:rPr>
              <a:t>@EuropeanCommission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669" y="4586413"/>
            <a:ext cx="620230" cy="68150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990327" y="4290043"/>
            <a:ext cx="22712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>
                <a:hlinkClick r:id="rId10"/>
              </a:rPr>
              <a:t>Európai Bizottság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45" y="4119669"/>
            <a:ext cx="620230" cy="6815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645" y="3333645"/>
            <a:ext cx="568985" cy="623695"/>
          </a:xfrm>
          <a:prstGeom prst="rect">
            <a:avLst/>
          </a:prstGeom>
        </p:spPr>
      </p:pic>
      <p:sp>
        <p:nvSpPr>
          <p:cNvPr id="15" name="Rectangle 14">
            <a:hlinkClick r:id="rId13"/>
          </p:cNvPr>
          <p:cNvSpPr/>
          <p:nvPr/>
        </p:nvSpPr>
        <p:spPr>
          <a:xfrm>
            <a:off x="8935694" y="3471215"/>
            <a:ext cx="24657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>
                <a:hlinkClick r:id="rId13"/>
              </a:rPr>
              <a:t>@EuropeanCommission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51240" y="3889837"/>
            <a:ext cx="20254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>
                <a:hlinkClick r:id="rId14"/>
              </a:rPr>
              <a:t>EUTube</a:t>
            </a:r>
          </a:p>
          <a:p>
            <a:r>
              <a:rPr lang="hu-HU" sz="1600">
                <a:hlinkClick r:id="rId15"/>
              </a:rPr>
              <a:t>Belügyi Főigazgatóság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887" y="3698897"/>
            <a:ext cx="660728" cy="72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-1591790" y="-1086087"/>
            <a:ext cx="10948737" cy="6063916"/>
          </a:xfrm>
          <a:prstGeom prst="ellipse">
            <a:avLst/>
          </a:prstGeom>
          <a:solidFill>
            <a:srgbClr val="1E32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866321" y="461697"/>
            <a:ext cx="464101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u-HU" sz="6000" dirty="0" smtClean="0">
              <a:solidFill>
                <a:schemeClr val="bg1"/>
              </a:solidFill>
              <a:latin typeface="EC Square Sans Pro Medium" panose="020B0500000000020004" pitchFamily="34" charset="0"/>
            </a:endParaRPr>
          </a:p>
          <a:p>
            <a:r>
              <a:rPr lang="hu-HU" sz="600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	</a:t>
            </a:r>
            <a:r>
              <a:rPr lang="hu-HU" sz="6000" dirty="0" smtClean="0">
                <a:solidFill>
                  <a:schemeClr val="bg1"/>
                </a:solidFill>
                <a:latin typeface="EC Square Sans Pro Medium" panose="020B0500000000020004" pitchFamily="34" charset="0"/>
              </a:rPr>
              <a:t>Köszönjük</a:t>
            </a:r>
            <a:r>
              <a:rPr lang="hu-HU" sz="600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0685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3207" y="488958"/>
            <a:ext cx="8188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dirty="0">
                <a:solidFill>
                  <a:srgbClr val="1E325C"/>
                </a:solidFill>
                <a:latin typeface="EC Square Sans Pro Medium" panose="020B0500000000020004" pitchFamily="34" charset="0"/>
              </a:rPr>
              <a:t>A Schengeni Információs Rendszer (SIS)</a:t>
            </a:r>
          </a:p>
        </p:txBody>
      </p:sp>
      <p:sp>
        <p:nvSpPr>
          <p:cNvPr id="3" name="Oval 2"/>
          <p:cNvSpPr/>
          <p:nvPr/>
        </p:nvSpPr>
        <p:spPr>
          <a:xfrm>
            <a:off x="882613" y="1236211"/>
            <a:ext cx="10456951" cy="5429952"/>
          </a:xfrm>
          <a:custGeom>
            <a:avLst/>
            <a:gdLst>
              <a:gd name="connsiteX0" fmla="*/ 0 w 13047261"/>
              <a:gd name="connsiteY0" fmla="*/ 3330054 h 6660108"/>
              <a:gd name="connsiteX1" fmla="*/ 6523631 w 13047261"/>
              <a:gd name="connsiteY1" fmla="*/ 0 h 6660108"/>
              <a:gd name="connsiteX2" fmla="*/ 13047262 w 13047261"/>
              <a:gd name="connsiteY2" fmla="*/ 3330054 h 6660108"/>
              <a:gd name="connsiteX3" fmla="*/ 6523631 w 13047261"/>
              <a:gd name="connsiteY3" fmla="*/ 6660108 h 6660108"/>
              <a:gd name="connsiteX4" fmla="*/ 0 w 13047261"/>
              <a:gd name="connsiteY4" fmla="*/ 3330054 h 6660108"/>
              <a:gd name="connsiteX0" fmla="*/ 2208 w 13049470"/>
              <a:gd name="connsiteY0" fmla="*/ 3330054 h 6660108"/>
              <a:gd name="connsiteX1" fmla="*/ 6525839 w 13049470"/>
              <a:gd name="connsiteY1" fmla="*/ 0 h 6660108"/>
              <a:gd name="connsiteX2" fmla="*/ 13049470 w 13049470"/>
              <a:gd name="connsiteY2" fmla="*/ 3330054 h 6660108"/>
              <a:gd name="connsiteX3" fmla="*/ 6525839 w 13049470"/>
              <a:gd name="connsiteY3" fmla="*/ 6660108 h 6660108"/>
              <a:gd name="connsiteX4" fmla="*/ 2208 w 13049470"/>
              <a:gd name="connsiteY4" fmla="*/ 3330054 h 6660108"/>
              <a:gd name="connsiteX0" fmla="*/ 2208 w 13049470"/>
              <a:gd name="connsiteY0" fmla="*/ 3356089 h 6686143"/>
              <a:gd name="connsiteX1" fmla="*/ 6525839 w 13049470"/>
              <a:gd name="connsiteY1" fmla="*/ 26035 h 6686143"/>
              <a:gd name="connsiteX2" fmla="*/ 13049470 w 13049470"/>
              <a:gd name="connsiteY2" fmla="*/ 3356089 h 6686143"/>
              <a:gd name="connsiteX3" fmla="*/ 6525839 w 13049470"/>
              <a:gd name="connsiteY3" fmla="*/ 6686143 h 6686143"/>
              <a:gd name="connsiteX4" fmla="*/ 2208 w 13049470"/>
              <a:gd name="connsiteY4" fmla="*/ 3356089 h 6686143"/>
              <a:gd name="connsiteX0" fmla="*/ 467 w 13047729"/>
              <a:gd name="connsiteY0" fmla="*/ 3272784 h 6602838"/>
              <a:gd name="connsiteX1" fmla="*/ 6783406 w 13047729"/>
              <a:gd name="connsiteY1" fmla="*/ 10968 h 6602838"/>
              <a:gd name="connsiteX2" fmla="*/ 13047729 w 13047729"/>
              <a:gd name="connsiteY2" fmla="*/ 3272784 h 6602838"/>
              <a:gd name="connsiteX3" fmla="*/ 6524098 w 13047729"/>
              <a:gd name="connsiteY3" fmla="*/ 6602838 h 6602838"/>
              <a:gd name="connsiteX4" fmla="*/ 467 w 13047729"/>
              <a:gd name="connsiteY4" fmla="*/ 3272784 h 6602838"/>
              <a:gd name="connsiteX0" fmla="*/ 467 w 13047729"/>
              <a:gd name="connsiteY0" fmla="*/ 3327654 h 6657708"/>
              <a:gd name="connsiteX1" fmla="*/ 6783406 w 13047729"/>
              <a:gd name="connsiteY1" fmla="*/ 65838 h 6657708"/>
              <a:gd name="connsiteX2" fmla="*/ 13047729 w 13047729"/>
              <a:gd name="connsiteY2" fmla="*/ 3327654 h 6657708"/>
              <a:gd name="connsiteX3" fmla="*/ 6524098 w 13047729"/>
              <a:gd name="connsiteY3" fmla="*/ 6657708 h 6657708"/>
              <a:gd name="connsiteX4" fmla="*/ 467 w 13047729"/>
              <a:gd name="connsiteY4" fmla="*/ 3327654 h 6657708"/>
              <a:gd name="connsiteX0" fmla="*/ 3722 w 13050984"/>
              <a:gd name="connsiteY0" fmla="*/ 3360490 h 6690544"/>
              <a:gd name="connsiteX1" fmla="*/ 6786661 w 13050984"/>
              <a:gd name="connsiteY1" fmla="*/ 98674 h 6690544"/>
              <a:gd name="connsiteX2" fmla="*/ 13050984 w 13050984"/>
              <a:gd name="connsiteY2" fmla="*/ 3360490 h 6690544"/>
              <a:gd name="connsiteX3" fmla="*/ 6527353 w 13050984"/>
              <a:gd name="connsiteY3" fmla="*/ 6690544 h 6690544"/>
              <a:gd name="connsiteX4" fmla="*/ 3722 w 13050984"/>
              <a:gd name="connsiteY4" fmla="*/ 3360490 h 6690544"/>
              <a:gd name="connsiteX0" fmla="*/ 3722 w 13050984"/>
              <a:gd name="connsiteY0" fmla="*/ 3360490 h 6690544"/>
              <a:gd name="connsiteX1" fmla="*/ 6786661 w 13050984"/>
              <a:gd name="connsiteY1" fmla="*/ 98674 h 6690544"/>
              <a:gd name="connsiteX2" fmla="*/ 13050984 w 13050984"/>
              <a:gd name="connsiteY2" fmla="*/ 3360490 h 6690544"/>
              <a:gd name="connsiteX3" fmla="*/ 6527353 w 13050984"/>
              <a:gd name="connsiteY3" fmla="*/ 6690544 h 6690544"/>
              <a:gd name="connsiteX4" fmla="*/ 3722 w 13050984"/>
              <a:gd name="connsiteY4" fmla="*/ 3360490 h 6690544"/>
              <a:gd name="connsiteX0" fmla="*/ 3722 w 13050984"/>
              <a:gd name="connsiteY0" fmla="*/ 3385225 h 6715279"/>
              <a:gd name="connsiteX1" fmla="*/ 6786661 w 13050984"/>
              <a:gd name="connsiteY1" fmla="*/ 123409 h 6715279"/>
              <a:gd name="connsiteX2" fmla="*/ 13050984 w 13050984"/>
              <a:gd name="connsiteY2" fmla="*/ 3385225 h 6715279"/>
              <a:gd name="connsiteX3" fmla="*/ 6527353 w 13050984"/>
              <a:gd name="connsiteY3" fmla="*/ 6715279 h 6715279"/>
              <a:gd name="connsiteX4" fmla="*/ 3722 w 13050984"/>
              <a:gd name="connsiteY4" fmla="*/ 3385225 h 6715279"/>
              <a:gd name="connsiteX0" fmla="*/ 8508 w 13055770"/>
              <a:gd name="connsiteY0" fmla="*/ 3387254 h 6717308"/>
              <a:gd name="connsiteX1" fmla="*/ 6791447 w 13055770"/>
              <a:gd name="connsiteY1" fmla="*/ 125438 h 6717308"/>
              <a:gd name="connsiteX2" fmla="*/ 13055770 w 13055770"/>
              <a:gd name="connsiteY2" fmla="*/ 3387254 h 6717308"/>
              <a:gd name="connsiteX3" fmla="*/ 6532139 w 13055770"/>
              <a:gd name="connsiteY3" fmla="*/ 6717308 h 6717308"/>
              <a:gd name="connsiteX4" fmla="*/ 8508 w 13055770"/>
              <a:gd name="connsiteY4" fmla="*/ 3387254 h 6717308"/>
              <a:gd name="connsiteX0" fmla="*/ 6467 w 12606499"/>
              <a:gd name="connsiteY0" fmla="*/ 3037843 h 6593740"/>
              <a:gd name="connsiteX1" fmla="*/ 6342176 w 12606499"/>
              <a:gd name="connsiteY1" fmla="*/ 1194 h 6593740"/>
              <a:gd name="connsiteX2" fmla="*/ 12606499 w 12606499"/>
              <a:gd name="connsiteY2" fmla="*/ 3263010 h 6593740"/>
              <a:gd name="connsiteX3" fmla="*/ 6082868 w 12606499"/>
              <a:gd name="connsiteY3" fmla="*/ 6593064 h 6593740"/>
              <a:gd name="connsiteX4" fmla="*/ 6467 w 12606499"/>
              <a:gd name="connsiteY4" fmla="*/ 3037843 h 6593740"/>
              <a:gd name="connsiteX0" fmla="*/ 2238 w 12602270"/>
              <a:gd name="connsiteY0" fmla="*/ 3055997 h 6611894"/>
              <a:gd name="connsiteX1" fmla="*/ 6337947 w 12602270"/>
              <a:gd name="connsiteY1" fmla="*/ 19348 h 6611894"/>
              <a:gd name="connsiteX2" fmla="*/ 12602270 w 12602270"/>
              <a:gd name="connsiteY2" fmla="*/ 3281164 h 6611894"/>
              <a:gd name="connsiteX3" fmla="*/ 6078639 w 12602270"/>
              <a:gd name="connsiteY3" fmla="*/ 6611218 h 6611894"/>
              <a:gd name="connsiteX4" fmla="*/ 2238 w 12602270"/>
              <a:gd name="connsiteY4" fmla="*/ 3055997 h 6611894"/>
              <a:gd name="connsiteX0" fmla="*/ 32932 w 12632964"/>
              <a:gd name="connsiteY0" fmla="*/ 3062554 h 6618451"/>
              <a:gd name="connsiteX1" fmla="*/ 6368641 w 12632964"/>
              <a:gd name="connsiteY1" fmla="*/ 25905 h 6618451"/>
              <a:gd name="connsiteX2" fmla="*/ 12632964 w 12632964"/>
              <a:gd name="connsiteY2" fmla="*/ 3287721 h 6618451"/>
              <a:gd name="connsiteX3" fmla="*/ 6109333 w 12632964"/>
              <a:gd name="connsiteY3" fmla="*/ 6617775 h 6618451"/>
              <a:gd name="connsiteX4" fmla="*/ 32932 w 12632964"/>
              <a:gd name="connsiteY4" fmla="*/ 3062554 h 6618451"/>
              <a:gd name="connsiteX0" fmla="*/ 15927 w 12615959"/>
              <a:gd name="connsiteY0" fmla="*/ 2878273 h 6434170"/>
              <a:gd name="connsiteX1" fmla="*/ 7950823 w 12615959"/>
              <a:gd name="connsiteY1" fmla="*/ 565 h 6434170"/>
              <a:gd name="connsiteX2" fmla="*/ 12615959 w 12615959"/>
              <a:gd name="connsiteY2" fmla="*/ 3103440 h 6434170"/>
              <a:gd name="connsiteX3" fmla="*/ 6092328 w 12615959"/>
              <a:gd name="connsiteY3" fmla="*/ 6433494 h 6434170"/>
              <a:gd name="connsiteX4" fmla="*/ 15927 w 12615959"/>
              <a:gd name="connsiteY4" fmla="*/ 2878273 h 6434170"/>
              <a:gd name="connsiteX0" fmla="*/ 88435 w 12688467"/>
              <a:gd name="connsiteY0" fmla="*/ 2911164 h 6467061"/>
              <a:gd name="connsiteX1" fmla="*/ 8023331 w 12688467"/>
              <a:gd name="connsiteY1" fmla="*/ 33456 h 6467061"/>
              <a:gd name="connsiteX2" fmla="*/ 12688467 w 12688467"/>
              <a:gd name="connsiteY2" fmla="*/ 3136331 h 6467061"/>
              <a:gd name="connsiteX3" fmla="*/ 6164836 w 12688467"/>
              <a:gd name="connsiteY3" fmla="*/ 6466385 h 6467061"/>
              <a:gd name="connsiteX4" fmla="*/ 88435 w 12688467"/>
              <a:gd name="connsiteY4" fmla="*/ 2911164 h 6467061"/>
              <a:gd name="connsiteX0" fmla="*/ 42436 w 12642468"/>
              <a:gd name="connsiteY0" fmla="*/ 2898497 h 6454394"/>
              <a:gd name="connsiteX1" fmla="*/ 7977332 w 12642468"/>
              <a:gd name="connsiteY1" fmla="*/ 20789 h 6454394"/>
              <a:gd name="connsiteX2" fmla="*/ 12642468 w 12642468"/>
              <a:gd name="connsiteY2" fmla="*/ 3123664 h 6454394"/>
              <a:gd name="connsiteX3" fmla="*/ 6118837 w 12642468"/>
              <a:gd name="connsiteY3" fmla="*/ 6453718 h 6454394"/>
              <a:gd name="connsiteX4" fmla="*/ 42436 w 12642468"/>
              <a:gd name="connsiteY4" fmla="*/ 2898497 h 6454394"/>
              <a:gd name="connsiteX0" fmla="*/ 26945 w 12626977"/>
              <a:gd name="connsiteY0" fmla="*/ 2965980 h 6521877"/>
              <a:gd name="connsiteX1" fmla="*/ 7961841 w 12626977"/>
              <a:gd name="connsiteY1" fmla="*/ 88272 h 6521877"/>
              <a:gd name="connsiteX2" fmla="*/ 12626977 w 12626977"/>
              <a:gd name="connsiteY2" fmla="*/ 3191147 h 6521877"/>
              <a:gd name="connsiteX3" fmla="*/ 6103346 w 12626977"/>
              <a:gd name="connsiteY3" fmla="*/ 6521201 h 6521877"/>
              <a:gd name="connsiteX4" fmla="*/ 26945 w 12626977"/>
              <a:gd name="connsiteY4" fmla="*/ 2965980 h 6521877"/>
              <a:gd name="connsiteX0" fmla="*/ 28416 w 12628448"/>
              <a:gd name="connsiteY0" fmla="*/ 3089001 h 6644898"/>
              <a:gd name="connsiteX1" fmla="*/ 7963312 w 12628448"/>
              <a:gd name="connsiteY1" fmla="*/ 211293 h 6644898"/>
              <a:gd name="connsiteX2" fmla="*/ 12628448 w 12628448"/>
              <a:gd name="connsiteY2" fmla="*/ 3314168 h 6644898"/>
              <a:gd name="connsiteX3" fmla="*/ 6104817 w 12628448"/>
              <a:gd name="connsiteY3" fmla="*/ 6644222 h 6644898"/>
              <a:gd name="connsiteX4" fmla="*/ 28416 w 12628448"/>
              <a:gd name="connsiteY4" fmla="*/ 3089001 h 6644898"/>
              <a:gd name="connsiteX0" fmla="*/ 28416 w 12628448"/>
              <a:gd name="connsiteY0" fmla="*/ 3089001 h 6644898"/>
              <a:gd name="connsiteX1" fmla="*/ 7963312 w 12628448"/>
              <a:gd name="connsiteY1" fmla="*/ 211293 h 6644898"/>
              <a:gd name="connsiteX2" fmla="*/ 12628448 w 12628448"/>
              <a:gd name="connsiteY2" fmla="*/ 3314168 h 6644898"/>
              <a:gd name="connsiteX3" fmla="*/ 6104817 w 12628448"/>
              <a:gd name="connsiteY3" fmla="*/ 6644222 h 6644898"/>
              <a:gd name="connsiteX4" fmla="*/ 28416 w 12628448"/>
              <a:gd name="connsiteY4" fmla="*/ 3089001 h 6644898"/>
              <a:gd name="connsiteX0" fmla="*/ 17261 w 12617293"/>
              <a:gd name="connsiteY0" fmla="*/ 2438925 h 5994822"/>
              <a:gd name="connsiteX1" fmla="*/ 8033472 w 12617293"/>
              <a:gd name="connsiteY1" fmla="*/ 38042 h 5994822"/>
              <a:gd name="connsiteX2" fmla="*/ 12617293 w 12617293"/>
              <a:gd name="connsiteY2" fmla="*/ 2664092 h 5994822"/>
              <a:gd name="connsiteX3" fmla="*/ 6093662 w 12617293"/>
              <a:gd name="connsiteY3" fmla="*/ 5994146 h 5994822"/>
              <a:gd name="connsiteX4" fmla="*/ 17261 w 12617293"/>
              <a:gd name="connsiteY4" fmla="*/ 2438925 h 5994822"/>
              <a:gd name="connsiteX0" fmla="*/ 118 w 12600150"/>
              <a:gd name="connsiteY0" fmla="*/ 2688023 h 6243920"/>
              <a:gd name="connsiteX1" fmla="*/ 8016329 w 12600150"/>
              <a:gd name="connsiteY1" fmla="*/ 287140 h 6243920"/>
              <a:gd name="connsiteX2" fmla="*/ 12600150 w 12600150"/>
              <a:gd name="connsiteY2" fmla="*/ 2913190 h 6243920"/>
              <a:gd name="connsiteX3" fmla="*/ 6076519 w 12600150"/>
              <a:gd name="connsiteY3" fmla="*/ 6243244 h 6243920"/>
              <a:gd name="connsiteX4" fmla="*/ 118 w 12600150"/>
              <a:gd name="connsiteY4" fmla="*/ 2688023 h 6243920"/>
              <a:gd name="connsiteX0" fmla="*/ 38981 w 12639013"/>
              <a:gd name="connsiteY0" fmla="*/ 2794943 h 6350840"/>
              <a:gd name="connsiteX1" fmla="*/ 8055192 w 12639013"/>
              <a:gd name="connsiteY1" fmla="*/ 394060 h 6350840"/>
              <a:gd name="connsiteX2" fmla="*/ 12639013 w 12639013"/>
              <a:gd name="connsiteY2" fmla="*/ 3020110 h 6350840"/>
              <a:gd name="connsiteX3" fmla="*/ 6115382 w 12639013"/>
              <a:gd name="connsiteY3" fmla="*/ 6350164 h 6350840"/>
              <a:gd name="connsiteX4" fmla="*/ 38981 w 12639013"/>
              <a:gd name="connsiteY4" fmla="*/ 2794943 h 6350840"/>
              <a:gd name="connsiteX0" fmla="*/ 36991 w 12582813"/>
              <a:gd name="connsiteY0" fmla="*/ 2674928 h 6230669"/>
              <a:gd name="connsiteX1" fmla="*/ 8053202 w 12582813"/>
              <a:gd name="connsiteY1" fmla="*/ 274045 h 6230669"/>
              <a:gd name="connsiteX2" fmla="*/ 12582813 w 12582813"/>
              <a:gd name="connsiteY2" fmla="*/ 2873605 h 6230669"/>
              <a:gd name="connsiteX3" fmla="*/ 6113392 w 12582813"/>
              <a:gd name="connsiteY3" fmla="*/ 6230149 h 6230669"/>
              <a:gd name="connsiteX4" fmla="*/ 36991 w 12582813"/>
              <a:gd name="connsiteY4" fmla="*/ 2674928 h 6230669"/>
              <a:gd name="connsiteX0" fmla="*/ 36991 w 12587781"/>
              <a:gd name="connsiteY0" fmla="*/ 2674928 h 6231535"/>
              <a:gd name="connsiteX1" fmla="*/ 8053202 w 12587781"/>
              <a:gd name="connsiteY1" fmla="*/ 274045 h 6231535"/>
              <a:gd name="connsiteX2" fmla="*/ 12582813 w 12587781"/>
              <a:gd name="connsiteY2" fmla="*/ 2873605 h 6231535"/>
              <a:gd name="connsiteX3" fmla="*/ 6113392 w 12587781"/>
              <a:gd name="connsiteY3" fmla="*/ 6230149 h 6231535"/>
              <a:gd name="connsiteX4" fmla="*/ 36991 w 12587781"/>
              <a:gd name="connsiteY4" fmla="*/ 2674928 h 6231535"/>
              <a:gd name="connsiteX0" fmla="*/ 36467 w 11978001"/>
              <a:gd name="connsiteY0" fmla="*/ 2670277 h 6226077"/>
              <a:gd name="connsiteX1" fmla="*/ 8052678 w 11978001"/>
              <a:gd name="connsiteY1" fmla="*/ 269394 h 6226077"/>
              <a:gd name="connsiteX2" fmla="*/ 11972430 w 11978001"/>
              <a:gd name="connsiteY2" fmla="*/ 2802728 h 6226077"/>
              <a:gd name="connsiteX3" fmla="*/ 6112868 w 11978001"/>
              <a:gd name="connsiteY3" fmla="*/ 6225498 h 6226077"/>
              <a:gd name="connsiteX4" fmla="*/ 36467 w 11978001"/>
              <a:gd name="connsiteY4" fmla="*/ 2670277 h 6226077"/>
              <a:gd name="connsiteX0" fmla="*/ 36467 w 12058266"/>
              <a:gd name="connsiteY0" fmla="*/ 2670277 h 6227791"/>
              <a:gd name="connsiteX1" fmla="*/ 8052678 w 12058266"/>
              <a:gd name="connsiteY1" fmla="*/ 269394 h 6227791"/>
              <a:gd name="connsiteX2" fmla="*/ 11972430 w 12058266"/>
              <a:gd name="connsiteY2" fmla="*/ 2802728 h 6227791"/>
              <a:gd name="connsiteX3" fmla="*/ 6112868 w 12058266"/>
              <a:gd name="connsiteY3" fmla="*/ 6225498 h 6227791"/>
              <a:gd name="connsiteX4" fmla="*/ 36467 w 12058266"/>
              <a:gd name="connsiteY4" fmla="*/ 2670277 h 6227791"/>
              <a:gd name="connsiteX0" fmla="*/ 36467 w 12058266"/>
              <a:gd name="connsiteY0" fmla="*/ 2670277 h 6227791"/>
              <a:gd name="connsiteX1" fmla="*/ 8052678 w 12058266"/>
              <a:gd name="connsiteY1" fmla="*/ 269394 h 6227791"/>
              <a:gd name="connsiteX2" fmla="*/ 11972430 w 12058266"/>
              <a:gd name="connsiteY2" fmla="*/ 2802728 h 6227791"/>
              <a:gd name="connsiteX3" fmla="*/ 6112868 w 12058266"/>
              <a:gd name="connsiteY3" fmla="*/ 6225498 h 6227791"/>
              <a:gd name="connsiteX4" fmla="*/ 36467 w 12058266"/>
              <a:gd name="connsiteY4" fmla="*/ 2670277 h 6227791"/>
              <a:gd name="connsiteX0" fmla="*/ 16858 w 12038657"/>
              <a:gd name="connsiteY0" fmla="*/ 2401136 h 5958650"/>
              <a:gd name="connsiteX1" fmla="*/ 8033069 w 12038657"/>
              <a:gd name="connsiteY1" fmla="*/ 253 h 5958650"/>
              <a:gd name="connsiteX2" fmla="*/ 11952821 w 12038657"/>
              <a:gd name="connsiteY2" fmla="*/ 2533587 h 5958650"/>
              <a:gd name="connsiteX3" fmla="*/ 6093259 w 12038657"/>
              <a:gd name="connsiteY3" fmla="*/ 5956357 h 5958650"/>
              <a:gd name="connsiteX4" fmla="*/ 16858 w 12038657"/>
              <a:gd name="connsiteY4" fmla="*/ 2401136 h 5958650"/>
              <a:gd name="connsiteX0" fmla="*/ 16858 w 12038657"/>
              <a:gd name="connsiteY0" fmla="*/ 2435771 h 5993285"/>
              <a:gd name="connsiteX1" fmla="*/ 8033069 w 12038657"/>
              <a:gd name="connsiteY1" fmla="*/ 34888 h 5993285"/>
              <a:gd name="connsiteX2" fmla="*/ 11952821 w 12038657"/>
              <a:gd name="connsiteY2" fmla="*/ 2568222 h 5993285"/>
              <a:gd name="connsiteX3" fmla="*/ 6093259 w 12038657"/>
              <a:gd name="connsiteY3" fmla="*/ 5990992 h 5993285"/>
              <a:gd name="connsiteX4" fmla="*/ 16858 w 12038657"/>
              <a:gd name="connsiteY4" fmla="*/ 2435771 h 5993285"/>
              <a:gd name="connsiteX0" fmla="*/ 83433 w 12105232"/>
              <a:gd name="connsiteY0" fmla="*/ 2742021 h 6299535"/>
              <a:gd name="connsiteX1" fmla="*/ 8099644 w 12105232"/>
              <a:gd name="connsiteY1" fmla="*/ 341138 h 6299535"/>
              <a:gd name="connsiteX2" fmla="*/ 12019396 w 12105232"/>
              <a:gd name="connsiteY2" fmla="*/ 2874472 h 6299535"/>
              <a:gd name="connsiteX3" fmla="*/ 6159834 w 12105232"/>
              <a:gd name="connsiteY3" fmla="*/ 6297242 h 6299535"/>
              <a:gd name="connsiteX4" fmla="*/ 83433 w 12105232"/>
              <a:gd name="connsiteY4" fmla="*/ 2742021 h 6299535"/>
              <a:gd name="connsiteX0" fmla="*/ 41697 w 12063496"/>
              <a:gd name="connsiteY0" fmla="*/ 2642176 h 6199690"/>
              <a:gd name="connsiteX1" fmla="*/ 8057908 w 12063496"/>
              <a:gd name="connsiteY1" fmla="*/ 241293 h 6199690"/>
              <a:gd name="connsiteX2" fmla="*/ 11977660 w 12063496"/>
              <a:gd name="connsiteY2" fmla="*/ 2774627 h 6199690"/>
              <a:gd name="connsiteX3" fmla="*/ 6118098 w 12063496"/>
              <a:gd name="connsiteY3" fmla="*/ 6197397 h 6199690"/>
              <a:gd name="connsiteX4" fmla="*/ 41697 w 12063496"/>
              <a:gd name="connsiteY4" fmla="*/ 2642176 h 6199690"/>
              <a:gd name="connsiteX0" fmla="*/ 41697 w 12063496"/>
              <a:gd name="connsiteY0" fmla="*/ 2642176 h 6199690"/>
              <a:gd name="connsiteX1" fmla="*/ 8057908 w 12063496"/>
              <a:gd name="connsiteY1" fmla="*/ 241293 h 6199690"/>
              <a:gd name="connsiteX2" fmla="*/ 11977660 w 12063496"/>
              <a:gd name="connsiteY2" fmla="*/ 2774627 h 6199690"/>
              <a:gd name="connsiteX3" fmla="*/ 6118098 w 12063496"/>
              <a:gd name="connsiteY3" fmla="*/ 6197397 h 6199690"/>
              <a:gd name="connsiteX4" fmla="*/ 41697 w 12063496"/>
              <a:gd name="connsiteY4" fmla="*/ 2642176 h 6199690"/>
              <a:gd name="connsiteX0" fmla="*/ 41697 w 12063496"/>
              <a:gd name="connsiteY0" fmla="*/ 2642176 h 6199690"/>
              <a:gd name="connsiteX1" fmla="*/ 8057908 w 12063496"/>
              <a:gd name="connsiteY1" fmla="*/ 241293 h 6199690"/>
              <a:gd name="connsiteX2" fmla="*/ 11977660 w 12063496"/>
              <a:gd name="connsiteY2" fmla="*/ 2774627 h 6199690"/>
              <a:gd name="connsiteX3" fmla="*/ 6118098 w 12063496"/>
              <a:gd name="connsiteY3" fmla="*/ 6197397 h 6199690"/>
              <a:gd name="connsiteX4" fmla="*/ 41697 w 12063496"/>
              <a:gd name="connsiteY4" fmla="*/ 2642176 h 6199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3496" h="6199690">
                <a:moveTo>
                  <a:pt x="41697" y="2642176"/>
                </a:moveTo>
                <a:cubicBezTo>
                  <a:pt x="-570118" y="-641916"/>
                  <a:pt x="5716218" y="-58930"/>
                  <a:pt x="8057908" y="241293"/>
                </a:cubicBezTo>
                <a:cubicBezTo>
                  <a:pt x="10399598" y="541516"/>
                  <a:pt x="11484340" y="1437278"/>
                  <a:pt x="11977660" y="2774627"/>
                </a:cubicBezTo>
                <a:cubicBezTo>
                  <a:pt x="12750147" y="6150198"/>
                  <a:pt x="8107425" y="6219472"/>
                  <a:pt x="6118098" y="6197397"/>
                </a:cubicBezTo>
                <a:cubicBezTo>
                  <a:pt x="4128771" y="6175322"/>
                  <a:pt x="653512" y="5926268"/>
                  <a:pt x="41697" y="2642176"/>
                </a:cubicBezTo>
                <a:close/>
              </a:path>
            </a:pathLst>
          </a:custGeom>
          <a:solidFill>
            <a:srgbClr val="1E3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521229" y="2251305"/>
            <a:ext cx="981987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EC Square Sans Pro" panose="020B0506040000020004" pitchFamily="34" charset="0"/>
              </a:rPr>
              <a:t>A Schengeni Információs Rendszer (SIS) egy </a:t>
            </a:r>
            <a:r>
              <a:rPr lang="hu-HU" sz="20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informatikai rendszer</a:t>
            </a:r>
            <a:r>
              <a:rPr lang="hu-HU" sz="2000" dirty="0">
                <a:solidFill>
                  <a:schemeClr val="bg1"/>
                </a:solidFill>
                <a:latin typeface="EC Square Sans Pro" panose="020B0506040000020004" pitchFamily="34" charset="0"/>
              </a:rPr>
              <a:t> – célja a szabadság, </a:t>
            </a:r>
            <a:endParaRPr lang="hu-HU" sz="2000" dirty="0" smtClean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a </a:t>
            </a:r>
            <a:r>
              <a:rPr lang="hu-HU" sz="2000" dirty="0">
                <a:solidFill>
                  <a:schemeClr val="bg1"/>
                </a:solidFill>
                <a:latin typeface="EC Square Sans Pro" panose="020B0506040000020004" pitchFamily="34" charset="0"/>
              </a:rPr>
              <a:t>biztonság és a jogérvényesülés garantálása a schengeni térségben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EC Square Sans Pro" panose="020B0506040000020004" pitchFamily="34" charset="0"/>
              </a:rPr>
              <a:t>A SIS támogatja a nemzeti hatóságok közötti </a:t>
            </a:r>
            <a:r>
              <a:rPr lang="hu-HU" sz="20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operatív együttműködést és információcserét</a:t>
            </a:r>
            <a:r>
              <a:rPr lang="hu-HU" sz="2000" dirty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</a:p>
          <a:p>
            <a:endParaRPr lang="en-US" sz="1000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EC Square Sans Pro" panose="020B0506040000020004" pitchFamily="34" charset="0"/>
              </a:rPr>
              <a:t>A rendszer lehetővé teszi az illetékes nemzeti hatóságok számára a körözött személyekre vagy keresett tárgyakra vonatkozó </a:t>
            </a:r>
            <a:r>
              <a:rPr lang="hu-HU" sz="20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figyelmeztető jelzések ellenőrzését</a:t>
            </a:r>
            <a:r>
              <a:rPr lang="hu-HU" sz="2000" dirty="0">
                <a:solidFill>
                  <a:schemeClr val="bg1"/>
                </a:solidFill>
                <a:latin typeface="EC Square Sans Pro" panose="020B05060400000200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EC Square Sans Pro" panose="020B0506040000020004" pitchFamily="34" charset="0"/>
              </a:rPr>
              <a:t>A korszerűsített SIS új elemeket is </a:t>
            </a:r>
            <a:r>
              <a:rPr lang="hu-HU" sz="2000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tartalmaz</a:t>
            </a:r>
            <a:endParaRPr lang="hu-HU" sz="2000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55" y="337237"/>
            <a:ext cx="1013552" cy="101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5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4769" y="1011857"/>
            <a:ext cx="74847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>
                <a:solidFill>
                  <a:srgbClr val="1E325C"/>
                </a:solidFill>
                <a:latin typeface="EC Square Sans Pro Medium" panose="020B0500000000020004" pitchFamily="34" charset="0"/>
              </a:rPr>
              <a:t>Melyek a SIS </a:t>
            </a:r>
            <a:r>
              <a:rPr lang="hu-HU" sz="3600" dirty="0" smtClean="0">
                <a:solidFill>
                  <a:srgbClr val="1E325C"/>
                </a:solidFill>
                <a:latin typeface="EC Square Sans Pro Medium" panose="020B0500000000020004" pitchFamily="34" charset="0"/>
              </a:rPr>
              <a:t>használatának </a:t>
            </a:r>
            <a:r>
              <a:rPr lang="hu-HU" sz="3600" dirty="0">
                <a:solidFill>
                  <a:srgbClr val="1E325C"/>
                </a:solidFill>
                <a:latin typeface="EC Square Sans Pro Medium" panose="020B0500000000020004" pitchFamily="34" charset="0"/>
              </a:rPr>
              <a:t>előnyei</a:t>
            </a:r>
            <a:r>
              <a:rPr lang="hu-HU" sz="3600" dirty="0" smtClean="0">
                <a:solidFill>
                  <a:srgbClr val="1E325C"/>
                </a:solidFill>
                <a:latin typeface="EC Square Sans Pro Medium" panose="020B0500000000020004" pitchFamily="34" charset="0"/>
              </a:rPr>
              <a:t>?</a:t>
            </a:r>
            <a:endParaRPr lang="hu-HU" sz="3600" dirty="0">
              <a:solidFill>
                <a:srgbClr val="1E325C"/>
              </a:solidFill>
              <a:latin typeface="EC Square Sans Pro Medium" panose="020B05000000000200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5424" y="1991774"/>
            <a:ext cx="5986820" cy="2816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Hatékonyabb együttműködés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A legkiszolgáltatottabb helyzetben lévők védelme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Az irreguláris migráció megfékezése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A bűnözés elleni küzdelem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A külső határellenőrzés megerősítése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A személyhez fűződő jogok védelme</a:t>
            </a:r>
          </a:p>
        </p:txBody>
      </p:sp>
      <p:sp>
        <p:nvSpPr>
          <p:cNvPr id="4" name="Rectangle 3"/>
          <p:cNvSpPr/>
          <p:nvPr/>
        </p:nvSpPr>
        <p:spPr>
          <a:xfrm>
            <a:off x="1310186" y="4195633"/>
            <a:ext cx="637350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IE" sz="2600" dirty="0">
              <a:solidFill>
                <a:srgbClr val="1E325C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938451" y="1011857"/>
            <a:ext cx="4430683" cy="5014870"/>
          </a:xfrm>
          <a:custGeom>
            <a:avLst/>
            <a:gdLst>
              <a:gd name="connsiteX0" fmla="*/ 0 w 7069541"/>
              <a:gd name="connsiteY0" fmla="*/ 1835624 h 3671247"/>
              <a:gd name="connsiteX1" fmla="*/ 3534771 w 7069541"/>
              <a:gd name="connsiteY1" fmla="*/ 0 h 3671247"/>
              <a:gd name="connsiteX2" fmla="*/ 7069542 w 7069541"/>
              <a:gd name="connsiteY2" fmla="*/ 1835624 h 3671247"/>
              <a:gd name="connsiteX3" fmla="*/ 3534771 w 7069541"/>
              <a:gd name="connsiteY3" fmla="*/ 3671248 h 3671247"/>
              <a:gd name="connsiteX4" fmla="*/ 0 w 7069541"/>
              <a:gd name="connsiteY4" fmla="*/ 1835624 h 3671247"/>
              <a:gd name="connsiteX0" fmla="*/ 0 w 7383441"/>
              <a:gd name="connsiteY0" fmla="*/ 1290373 h 3692116"/>
              <a:gd name="connsiteX1" fmla="*/ 3848670 w 7383441"/>
              <a:gd name="connsiteY1" fmla="*/ 14307 h 3692116"/>
              <a:gd name="connsiteX2" fmla="*/ 7383441 w 7383441"/>
              <a:gd name="connsiteY2" fmla="*/ 1849931 h 3692116"/>
              <a:gd name="connsiteX3" fmla="*/ 3848670 w 7383441"/>
              <a:gd name="connsiteY3" fmla="*/ 3685555 h 3692116"/>
              <a:gd name="connsiteX4" fmla="*/ 0 w 7383441"/>
              <a:gd name="connsiteY4" fmla="*/ 1290373 h 3692116"/>
              <a:gd name="connsiteX0" fmla="*/ 1821 w 7385262"/>
              <a:gd name="connsiteY0" fmla="*/ 1463135 h 3864878"/>
              <a:gd name="connsiteX1" fmla="*/ 3850491 w 7385262"/>
              <a:gd name="connsiteY1" fmla="*/ 187069 h 3864878"/>
              <a:gd name="connsiteX2" fmla="*/ 7385262 w 7385262"/>
              <a:gd name="connsiteY2" fmla="*/ 2022693 h 3864878"/>
              <a:gd name="connsiteX3" fmla="*/ 3850491 w 7385262"/>
              <a:gd name="connsiteY3" fmla="*/ 3858317 h 3864878"/>
              <a:gd name="connsiteX4" fmla="*/ 1821 w 7385262"/>
              <a:gd name="connsiteY4" fmla="*/ 1463135 h 3864878"/>
              <a:gd name="connsiteX0" fmla="*/ 23359 w 7406800"/>
              <a:gd name="connsiteY0" fmla="*/ 1438339 h 3840082"/>
              <a:gd name="connsiteX1" fmla="*/ 3872029 w 7406800"/>
              <a:gd name="connsiteY1" fmla="*/ 162273 h 3840082"/>
              <a:gd name="connsiteX2" fmla="*/ 7406800 w 7406800"/>
              <a:gd name="connsiteY2" fmla="*/ 1997897 h 3840082"/>
              <a:gd name="connsiteX3" fmla="*/ 3872029 w 7406800"/>
              <a:gd name="connsiteY3" fmla="*/ 3833521 h 3840082"/>
              <a:gd name="connsiteX4" fmla="*/ 23359 w 7406800"/>
              <a:gd name="connsiteY4" fmla="*/ 1438339 h 3840082"/>
              <a:gd name="connsiteX0" fmla="*/ 29376 w 7412817"/>
              <a:gd name="connsiteY0" fmla="*/ 1438339 h 3836977"/>
              <a:gd name="connsiteX1" fmla="*/ 3878046 w 7412817"/>
              <a:gd name="connsiteY1" fmla="*/ 162273 h 3836977"/>
              <a:gd name="connsiteX2" fmla="*/ 7412817 w 7412817"/>
              <a:gd name="connsiteY2" fmla="*/ 1997897 h 3836977"/>
              <a:gd name="connsiteX3" fmla="*/ 3878046 w 7412817"/>
              <a:gd name="connsiteY3" fmla="*/ 3833521 h 3836977"/>
              <a:gd name="connsiteX4" fmla="*/ 29376 w 7412817"/>
              <a:gd name="connsiteY4" fmla="*/ 1438339 h 3836977"/>
              <a:gd name="connsiteX0" fmla="*/ 3579 w 7387020"/>
              <a:gd name="connsiteY0" fmla="*/ 1290586 h 6143327"/>
              <a:gd name="connsiteX1" fmla="*/ 3852249 w 7387020"/>
              <a:gd name="connsiteY1" fmla="*/ 14520 h 6143327"/>
              <a:gd name="connsiteX2" fmla="*/ 7387020 w 7387020"/>
              <a:gd name="connsiteY2" fmla="*/ 1850144 h 6143327"/>
              <a:gd name="connsiteX3" fmla="*/ 4548285 w 7387020"/>
              <a:gd name="connsiteY3" fmla="*/ 6142365 h 6143327"/>
              <a:gd name="connsiteX4" fmla="*/ 3579 w 7387020"/>
              <a:gd name="connsiteY4" fmla="*/ 1290586 h 6143327"/>
              <a:gd name="connsiteX0" fmla="*/ 6281 w 5929411"/>
              <a:gd name="connsiteY0" fmla="*/ 3487332 h 6194464"/>
              <a:gd name="connsiteX1" fmla="*/ 2394640 w 5929411"/>
              <a:gd name="connsiteY1" fmla="*/ 41272 h 6194464"/>
              <a:gd name="connsiteX2" fmla="*/ 5929411 w 5929411"/>
              <a:gd name="connsiteY2" fmla="*/ 1876896 h 6194464"/>
              <a:gd name="connsiteX3" fmla="*/ 3090676 w 5929411"/>
              <a:gd name="connsiteY3" fmla="*/ 6169117 h 6194464"/>
              <a:gd name="connsiteX4" fmla="*/ 6281 w 5929411"/>
              <a:gd name="connsiteY4" fmla="*/ 3487332 h 6194464"/>
              <a:gd name="connsiteX0" fmla="*/ 6281 w 5929411"/>
              <a:gd name="connsiteY0" fmla="*/ 3487332 h 6194464"/>
              <a:gd name="connsiteX1" fmla="*/ 2394640 w 5929411"/>
              <a:gd name="connsiteY1" fmla="*/ 41272 h 6194464"/>
              <a:gd name="connsiteX2" fmla="*/ 5929411 w 5929411"/>
              <a:gd name="connsiteY2" fmla="*/ 1876896 h 6194464"/>
              <a:gd name="connsiteX3" fmla="*/ 3090676 w 5929411"/>
              <a:gd name="connsiteY3" fmla="*/ 6169117 h 6194464"/>
              <a:gd name="connsiteX4" fmla="*/ 6281 w 5929411"/>
              <a:gd name="connsiteY4" fmla="*/ 3487332 h 6194464"/>
              <a:gd name="connsiteX0" fmla="*/ 67678 w 5990808"/>
              <a:gd name="connsiteY0" fmla="*/ 3487332 h 6298784"/>
              <a:gd name="connsiteX1" fmla="*/ 2456037 w 5990808"/>
              <a:gd name="connsiteY1" fmla="*/ 41272 h 6298784"/>
              <a:gd name="connsiteX2" fmla="*/ 5990808 w 5990808"/>
              <a:gd name="connsiteY2" fmla="*/ 1876896 h 6298784"/>
              <a:gd name="connsiteX3" fmla="*/ 3152073 w 5990808"/>
              <a:gd name="connsiteY3" fmla="*/ 6169117 h 6298784"/>
              <a:gd name="connsiteX4" fmla="*/ 67678 w 5990808"/>
              <a:gd name="connsiteY4" fmla="*/ 3487332 h 6298784"/>
              <a:gd name="connsiteX0" fmla="*/ 12815 w 5935945"/>
              <a:gd name="connsiteY0" fmla="*/ 3487332 h 6464991"/>
              <a:gd name="connsiteX1" fmla="*/ 2401174 w 5935945"/>
              <a:gd name="connsiteY1" fmla="*/ 41272 h 6464991"/>
              <a:gd name="connsiteX2" fmla="*/ 5935945 w 5935945"/>
              <a:gd name="connsiteY2" fmla="*/ 1876896 h 6464991"/>
              <a:gd name="connsiteX3" fmla="*/ 3424756 w 5935945"/>
              <a:gd name="connsiteY3" fmla="*/ 6442073 h 6464991"/>
              <a:gd name="connsiteX4" fmla="*/ 12815 w 5935945"/>
              <a:gd name="connsiteY4" fmla="*/ 3487332 h 6464991"/>
              <a:gd name="connsiteX0" fmla="*/ 12815 w 5935945"/>
              <a:gd name="connsiteY0" fmla="*/ 3487332 h 6457227"/>
              <a:gd name="connsiteX1" fmla="*/ 2401174 w 5935945"/>
              <a:gd name="connsiteY1" fmla="*/ 41272 h 6457227"/>
              <a:gd name="connsiteX2" fmla="*/ 5935945 w 5935945"/>
              <a:gd name="connsiteY2" fmla="*/ 1876896 h 6457227"/>
              <a:gd name="connsiteX3" fmla="*/ 3424756 w 5935945"/>
              <a:gd name="connsiteY3" fmla="*/ 6442073 h 6457227"/>
              <a:gd name="connsiteX4" fmla="*/ 12815 w 5935945"/>
              <a:gd name="connsiteY4" fmla="*/ 3487332 h 6457227"/>
              <a:gd name="connsiteX0" fmla="*/ 11002 w 5934132"/>
              <a:gd name="connsiteY0" fmla="*/ 3487332 h 6485253"/>
              <a:gd name="connsiteX1" fmla="*/ 2399361 w 5934132"/>
              <a:gd name="connsiteY1" fmla="*/ 41272 h 6485253"/>
              <a:gd name="connsiteX2" fmla="*/ 5934132 w 5934132"/>
              <a:gd name="connsiteY2" fmla="*/ 1876896 h 6485253"/>
              <a:gd name="connsiteX3" fmla="*/ 3422943 w 5934132"/>
              <a:gd name="connsiteY3" fmla="*/ 6442073 h 6485253"/>
              <a:gd name="connsiteX4" fmla="*/ 11002 w 5934132"/>
              <a:gd name="connsiteY4" fmla="*/ 3487332 h 6485253"/>
              <a:gd name="connsiteX0" fmla="*/ 10713 w 5988434"/>
              <a:gd name="connsiteY0" fmla="*/ 2920741 h 6440813"/>
              <a:gd name="connsiteX1" fmla="*/ 2453663 w 5988434"/>
              <a:gd name="connsiteY1" fmla="*/ 20592 h 6440813"/>
              <a:gd name="connsiteX2" fmla="*/ 5988434 w 5988434"/>
              <a:gd name="connsiteY2" fmla="*/ 1856216 h 6440813"/>
              <a:gd name="connsiteX3" fmla="*/ 3477245 w 5988434"/>
              <a:gd name="connsiteY3" fmla="*/ 6421393 h 6440813"/>
              <a:gd name="connsiteX4" fmla="*/ 10713 w 5988434"/>
              <a:gd name="connsiteY4" fmla="*/ 2920741 h 6440813"/>
              <a:gd name="connsiteX0" fmla="*/ 10713 w 5988434"/>
              <a:gd name="connsiteY0" fmla="*/ 2920741 h 6431614"/>
              <a:gd name="connsiteX1" fmla="*/ 2453663 w 5988434"/>
              <a:gd name="connsiteY1" fmla="*/ 20592 h 6431614"/>
              <a:gd name="connsiteX2" fmla="*/ 5988434 w 5988434"/>
              <a:gd name="connsiteY2" fmla="*/ 1856216 h 6431614"/>
              <a:gd name="connsiteX3" fmla="*/ 3477245 w 5988434"/>
              <a:gd name="connsiteY3" fmla="*/ 6421393 h 6431614"/>
              <a:gd name="connsiteX4" fmla="*/ 10713 w 5988434"/>
              <a:gd name="connsiteY4" fmla="*/ 2920741 h 643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8434" h="6431614">
                <a:moveTo>
                  <a:pt x="10713" y="2920741"/>
                </a:moveTo>
                <a:cubicBezTo>
                  <a:pt x="-146236" y="270801"/>
                  <a:pt x="1457376" y="198013"/>
                  <a:pt x="2453663" y="20592"/>
                </a:cubicBezTo>
                <a:cubicBezTo>
                  <a:pt x="3449950" y="-156829"/>
                  <a:pt x="5988434" y="842429"/>
                  <a:pt x="5988434" y="1856216"/>
                </a:cubicBezTo>
                <a:cubicBezTo>
                  <a:pt x="5988434" y="2870003"/>
                  <a:pt x="5360637" y="6298563"/>
                  <a:pt x="3477245" y="6421393"/>
                </a:cubicBezTo>
                <a:cubicBezTo>
                  <a:pt x="1593853" y="6544223"/>
                  <a:pt x="167662" y="5570681"/>
                  <a:pt x="10713" y="2920741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564" t="1446" r="3912" b="-43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22" y="705080"/>
            <a:ext cx="1057619" cy="10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7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17262" y="724013"/>
            <a:ext cx="46987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>
                <a:solidFill>
                  <a:srgbClr val="1E325C"/>
                </a:solidFill>
                <a:latin typeface="EC Square Sans Pro Medium" panose="020B0500000000020004" pitchFamily="34" charset="0"/>
              </a:rPr>
              <a:t>Hatékonyabb együttműködés</a:t>
            </a:r>
          </a:p>
        </p:txBody>
      </p:sp>
      <p:sp>
        <p:nvSpPr>
          <p:cNvPr id="3" name="Rectangle 2"/>
          <p:cNvSpPr/>
          <p:nvPr/>
        </p:nvSpPr>
        <p:spPr>
          <a:xfrm>
            <a:off x="4941775" y="1620673"/>
            <a:ext cx="7007013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1E325C"/>
                </a:solidFill>
                <a:latin typeface="EC Square Sans Pro" panose="020B0506040000020004" pitchFamily="34" charset="0"/>
              </a:rPr>
              <a:t>A személyekre és tárgyakra vonatkozó figyelmeztető jelzések további típusainak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 bevezetése és a szükséges konkrét intézkedések végrehajtása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1E325C"/>
              </a:solidFill>
              <a:latin typeface="EC Square Sans Pro" panose="020B0506040000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Hozzáférés biztosítása a SIS-adatokhoz a </a:t>
            </a:r>
            <a:r>
              <a:rPr lang="hu-HU" sz="2000" b="1" dirty="0" err="1">
                <a:solidFill>
                  <a:srgbClr val="1E325C"/>
                </a:solidFill>
                <a:latin typeface="EC Square Sans Pro" panose="020B0506040000020004" pitchFamily="34" charset="0"/>
              </a:rPr>
              <a:t>Frontex</a:t>
            </a:r>
            <a:r>
              <a:rPr lang="hu-HU" sz="2000" b="1" dirty="0">
                <a:solidFill>
                  <a:srgbClr val="1E325C"/>
                </a:solidFill>
                <a:latin typeface="EC Square Sans Pro" panose="020B0506040000020004" pitchFamily="34" charset="0"/>
              </a:rPr>
              <a:t>-csapatok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, valamint több </a:t>
            </a:r>
            <a:r>
              <a:rPr lang="hu-HU" sz="2000" b="1" dirty="0">
                <a:solidFill>
                  <a:srgbClr val="1E325C"/>
                </a:solidFill>
                <a:latin typeface="EC Square Sans Pro" panose="020B0506040000020004" pitchFamily="34" charset="0"/>
              </a:rPr>
              <a:t>illetékes nemzeti hatóság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 számára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1E325C"/>
              </a:solidFill>
              <a:latin typeface="EC Square Sans Pro" panose="020B0506040000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Információcsere az </a:t>
            </a:r>
            <a:r>
              <a:rPr lang="hu-HU" sz="2000" b="1" dirty="0" err="1">
                <a:solidFill>
                  <a:srgbClr val="1E325C"/>
                </a:solidFill>
                <a:latin typeface="EC Square Sans Pro" panose="020B0506040000020004" pitchFamily="34" charset="0"/>
              </a:rPr>
              <a:t>Europol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 és a tagállamok között a terrorista bűncselekményekre vonatkozó figyelmeztető jelzésekről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1E325C"/>
              </a:solidFill>
              <a:latin typeface="EC Square Sans Pro" panose="020B0506040000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A kiegészítő információk cseréjének hatékonyabbá tétele – a kijelölt nemzeti kapcsolattartó pontokon, a </a:t>
            </a:r>
            <a:r>
              <a:rPr lang="hu-HU" sz="2000" b="1" dirty="0">
                <a:solidFill>
                  <a:srgbClr val="1E325C"/>
                </a:solidFill>
                <a:latin typeface="EC Square Sans Pro" panose="020B0506040000020004" pitchFamily="34" charset="0"/>
              </a:rPr>
              <a:t>SIRENE-irodákon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 keresztül</a:t>
            </a:r>
            <a:r>
              <a:rPr lang="hu-HU" sz="2000" b="1" dirty="0">
                <a:solidFill>
                  <a:srgbClr val="FF0000"/>
                </a:solidFill>
                <a:latin typeface="EC Square Sans Pro" panose="020B05060400000200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20" y="548178"/>
            <a:ext cx="892366" cy="892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5" t="-210" r="33221" b="421"/>
          <a:stretch/>
        </p:blipFill>
        <p:spPr>
          <a:xfrm>
            <a:off x="-119448" y="1046018"/>
            <a:ext cx="4679756" cy="460885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3136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604" y="845819"/>
            <a:ext cx="5991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>
                <a:solidFill>
                  <a:srgbClr val="1E325C"/>
                </a:solidFill>
                <a:latin typeface="EC Square Sans Pro" panose="020B0506040000020004" pitchFamily="34" charset="0"/>
              </a:rPr>
              <a:t>Hogyan működik ez a gyakorlatban?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404" y="1762321"/>
            <a:ext cx="1081439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sz="2400" b="1" u="sng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Állítólagos nemi erőszak gyanúsítottjának </a:t>
            </a:r>
            <a:r>
              <a:rPr lang="hu-HU" sz="2400" b="1" u="sng" dirty="0" smtClean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letartóztatása</a:t>
            </a:r>
            <a:r>
              <a:rPr lang="fr-BE" sz="2400" b="1" u="sng" dirty="0" smtClean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BE" sz="2400" b="1" u="sng" dirty="0" smtClean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400" b="1" u="sng" dirty="0" smtClean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u-HU" sz="2400" b="1" u="sng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SIS-</a:t>
            </a:r>
            <a:r>
              <a:rPr lang="hu-HU" sz="2400" b="1" u="sng" dirty="0" err="1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nek</a:t>
            </a:r>
            <a:r>
              <a:rPr lang="hu-HU" sz="2400" b="1" u="sng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köszönhetően</a:t>
            </a:r>
          </a:p>
          <a:p>
            <a:pPr>
              <a:spcAft>
                <a:spcPts val="0"/>
              </a:spcAft>
            </a:pPr>
            <a:endParaRPr lang="en-IE" sz="2400" b="1" u="sng" dirty="0" smtClean="0">
              <a:solidFill>
                <a:srgbClr val="1E325C"/>
              </a:solidFill>
              <a:latin typeface="EC Square Sans Pro" panose="020B050604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Írország 2021 márciusában kezdte meg a SIS használatát.</a:t>
            </a:r>
          </a:p>
          <a:p>
            <a:pPr>
              <a:spcAft>
                <a:spcPts val="0"/>
              </a:spcAft>
            </a:pPr>
            <a:endParaRPr lang="en-GB" sz="1000" dirty="0" smtClean="0">
              <a:solidFill>
                <a:srgbClr val="1E325C"/>
              </a:solidFill>
              <a:latin typeface="EC Square Sans Pro" panose="020B050604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2021. május 14-én az ír hatóságok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letartóztatásra vonatkozó SIS figyelmeztető jelzést adtak ki egy körözött személy ellen, aki 2019-ben </a:t>
            </a:r>
            <a:r>
              <a:rPr lang="hu-HU" sz="2000" dirty="0" err="1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Munsterben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b="1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állítólagosan nemi erőszakot követett el egy fiatallal szemben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endParaRPr lang="en-US" sz="1000" dirty="0">
              <a:solidFill>
                <a:srgbClr val="1E325C"/>
              </a:solidFill>
              <a:latin typeface="EC Square Sans Pro" panose="020B050604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hatóságok feltételezése szerint az illető továbbra is kapcsolatot tart serdülőkkel és kiskorúakkal különböző sporttáborokban. </a:t>
            </a:r>
          </a:p>
          <a:p>
            <a:pPr>
              <a:spcAft>
                <a:spcPts val="0"/>
              </a:spcAft>
            </a:pPr>
            <a:endParaRPr lang="en-US" sz="1000" dirty="0">
              <a:solidFill>
                <a:srgbClr val="1E325C"/>
              </a:solidFill>
              <a:latin typeface="EC Square Sans Pro" panose="020B050604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 olasz hatóságok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2021. május 27-én – </a:t>
            </a:r>
            <a:r>
              <a:rPr lang="hu-HU" sz="2000" b="1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mindössze 13 nappal az ír hatóságok által kiadott SIS figyelmeztető jelzést követően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</a:t>
            </a:r>
            <a:r>
              <a:rPr lang="hu-HU" sz="2000" b="1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megtalálták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és </a:t>
            </a:r>
            <a:r>
              <a:rPr lang="hu-HU" sz="2000" b="1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letartóztatták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körözött személyt.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09"/>
          <a:stretch/>
        </p:blipFill>
        <p:spPr>
          <a:xfrm>
            <a:off x="7670800" y="-292100"/>
            <a:ext cx="55626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94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479338" y="1394221"/>
            <a:ext cx="4915216" cy="4626397"/>
          </a:xfrm>
          <a:custGeom>
            <a:avLst/>
            <a:gdLst>
              <a:gd name="connsiteX0" fmla="*/ 0 w 8311488"/>
              <a:gd name="connsiteY0" fmla="*/ 3091218 h 6182436"/>
              <a:gd name="connsiteX1" fmla="*/ 4155744 w 8311488"/>
              <a:gd name="connsiteY1" fmla="*/ 0 h 6182436"/>
              <a:gd name="connsiteX2" fmla="*/ 8311488 w 8311488"/>
              <a:gd name="connsiteY2" fmla="*/ 3091218 h 6182436"/>
              <a:gd name="connsiteX3" fmla="*/ 4155744 w 8311488"/>
              <a:gd name="connsiteY3" fmla="*/ 6182436 h 6182436"/>
              <a:gd name="connsiteX4" fmla="*/ 0 w 8311488"/>
              <a:gd name="connsiteY4" fmla="*/ 3091218 h 6182436"/>
              <a:gd name="connsiteX0" fmla="*/ 0 w 7670043"/>
              <a:gd name="connsiteY0" fmla="*/ 4323366 h 6249887"/>
              <a:gd name="connsiteX1" fmla="*/ 3514299 w 7670043"/>
              <a:gd name="connsiteY1" fmla="*/ 17497 h 6249887"/>
              <a:gd name="connsiteX2" fmla="*/ 7670043 w 7670043"/>
              <a:gd name="connsiteY2" fmla="*/ 3108715 h 6249887"/>
              <a:gd name="connsiteX3" fmla="*/ 3514299 w 7670043"/>
              <a:gd name="connsiteY3" fmla="*/ 6199933 h 6249887"/>
              <a:gd name="connsiteX4" fmla="*/ 0 w 7670043"/>
              <a:gd name="connsiteY4" fmla="*/ 4323366 h 6249887"/>
              <a:gd name="connsiteX0" fmla="*/ 1482 w 7671525"/>
              <a:gd name="connsiteY0" fmla="*/ 4323366 h 6346890"/>
              <a:gd name="connsiteX1" fmla="*/ 3515781 w 7671525"/>
              <a:gd name="connsiteY1" fmla="*/ 17497 h 6346890"/>
              <a:gd name="connsiteX2" fmla="*/ 7671525 w 7671525"/>
              <a:gd name="connsiteY2" fmla="*/ 3108715 h 6346890"/>
              <a:gd name="connsiteX3" fmla="*/ 3515781 w 7671525"/>
              <a:gd name="connsiteY3" fmla="*/ 6199933 h 6346890"/>
              <a:gd name="connsiteX4" fmla="*/ 1482 w 7671525"/>
              <a:gd name="connsiteY4" fmla="*/ 4323366 h 6346890"/>
              <a:gd name="connsiteX0" fmla="*/ 1519 w 7603323"/>
              <a:gd name="connsiteY0" fmla="*/ 4323366 h 6346890"/>
              <a:gd name="connsiteX1" fmla="*/ 3447579 w 7603323"/>
              <a:gd name="connsiteY1" fmla="*/ 17497 h 6346890"/>
              <a:gd name="connsiteX2" fmla="*/ 7603323 w 7603323"/>
              <a:gd name="connsiteY2" fmla="*/ 3108715 h 6346890"/>
              <a:gd name="connsiteX3" fmla="*/ 3447579 w 7603323"/>
              <a:gd name="connsiteY3" fmla="*/ 6199933 h 6346890"/>
              <a:gd name="connsiteX4" fmla="*/ 1519 w 7603323"/>
              <a:gd name="connsiteY4" fmla="*/ 4323366 h 6346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3323" h="6346890">
                <a:moveTo>
                  <a:pt x="1519" y="4323366"/>
                </a:moveTo>
                <a:cubicBezTo>
                  <a:pt x="-66720" y="1879154"/>
                  <a:pt x="2180612" y="219939"/>
                  <a:pt x="3447579" y="17497"/>
                </a:cubicBezTo>
                <a:cubicBezTo>
                  <a:pt x="4714546" y="-184945"/>
                  <a:pt x="7603323" y="1401482"/>
                  <a:pt x="7603323" y="3108715"/>
                </a:cubicBezTo>
                <a:cubicBezTo>
                  <a:pt x="7603323" y="4815948"/>
                  <a:pt x="4714546" y="5997491"/>
                  <a:pt x="3447579" y="6199933"/>
                </a:cubicBezTo>
                <a:cubicBezTo>
                  <a:pt x="2180612" y="6402375"/>
                  <a:pt x="69758" y="6767578"/>
                  <a:pt x="1519" y="4323366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410" t="430" r="3410" b="-43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139141" y="569373"/>
            <a:ext cx="6340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>
                <a:solidFill>
                  <a:srgbClr val="1E325C"/>
                </a:solidFill>
                <a:latin typeface="EC Square Sans Pro Medium" panose="020B0500000000020004" pitchFamily="34" charset="0"/>
              </a:rPr>
              <a:t>A legkiszolgáltatottabb helyzetben lévők védelme</a:t>
            </a:r>
          </a:p>
        </p:txBody>
      </p:sp>
      <p:sp>
        <p:nvSpPr>
          <p:cNvPr id="5" name="Rectangle 4"/>
          <p:cNvSpPr/>
          <p:nvPr/>
        </p:nvSpPr>
        <p:spPr>
          <a:xfrm>
            <a:off x="805977" y="1635521"/>
            <a:ext cx="6955809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A </a:t>
            </a:r>
            <a:r>
              <a:rPr lang="hu-HU" sz="2000" b="1" dirty="0">
                <a:solidFill>
                  <a:srgbClr val="1E325C"/>
                </a:solidFill>
                <a:latin typeface="EC Square Sans Pro" panose="020B0506040000020004" pitchFamily="34" charset="0"/>
              </a:rPr>
              <a:t>jogellenes elvitel veszélyének kitett gyermekekre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 és a </a:t>
            </a:r>
            <a:r>
              <a:rPr lang="hu-HU" sz="2000" b="1" dirty="0">
                <a:solidFill>
                  <a:srgbClr val="1E325C"/>
                </a:solidFill>
                <a:latin typeface="EC Square Sans Pro" panose="020B0506040000020004" pitchFamily="34" charset="0"/>
              </a:rPr>
              <a:t>veszélyeztetett kiszolgáltatott személyekre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 vonatkozó új figyelmeztető jelzések támogatják az illetékes hatóságokat a következőkben:</a:t>
            </a:r>
          </a:p>
          <a:p>
            <a:endParaRPr lang="en-US" sz="1000" dirty="0">
              <a:solidFill>
                <a:srgbClr val="1E325C"/>
              </a:solidFill>
              <a:latin typeface="EC Square Sans Pro" panose="020B05060400000200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a gyermekek jogellenes elvitelének megakadályozása</a:t>
            </a:r>
          </a:p>
          <a:p>
            <a:pPr lvl="1"/>
            <a:endParaRPr lang="en-US" sz="2000" dirty="0">
              <a:solidFill>
                <a:srgbClr val="1E325C"/>
              </a:solidFill>
              <a:latin typeface="EC Square Sans Pro" panose="020B05060400000200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a gyermekek és más kiszolgáltatott személyek jogellenes külföldre vitelének megakadályozása saját védelmük céljából</a:t>
            </a:r>
          </a:p>
        </p:txBody>
      </p:sp>
      <p:sp>
        <p:nvSpPr>
          <p:cNvPr id="6" name="Rectangle 5"/>
          <p:cNvSpPr/>
          <p:nvPr/>
        </p:nvSpPr>
        <p:spPr>
          <a:xfrm>
            <a:off x="759410" y="4714775"/>
            <a:ext cx="6464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Ezek a figyelmeztető jelzések kiegészítik az </a:t>
            </a:r>
            <a:r>
              <a:rPr lang="hu-HU" sz="2000" b="1" dirty="0">
                <a:solidFill>
                  <a:srgbClr val="1E325C"/>
                </a:solidFill>
                <a:latin typeface="EC Square Sans Pro" panose="020B0506040000020004" pitchFamily="34" charset="0"/>
              </a:rPr>
              <a:t>eltűnt személyekre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 vonatkozó figyelmeztető jelzéseket.</a:t>
            </a:r>
            <a:r>
              <a:rPr lang="hu-HU" sz="2000" b="1" dirty="0">
                <a:solidFill>
                  <a:srgbClr val="1E325C"/>
                </a:solidFill>
                <a:latin typeface="EC Square Sans Pro" panose="020B05060400000200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b="1" dirty="0" smtClean="0">
              <a:solidFill>
                <a:srgbClr val="1E325C"/>
              </a:solidFill>
              <a:latin typeface="EC Square Sans Pro" panose="020B0506040000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Az eltűnt személyek azonosításához ujjnyomatvételt vagy DNS-mintát is alkalmaznak.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" y="552450"/>
            <a:ext cx="727710" cy="72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1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419" y="414481"/>
            <a:ext cx="533973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solidFill>
                  <a:srgbClr val="1E325C"/>
                </a:solidFill>
                <a:latin typeface="EC Square Sans Pro" panose="020B0506040000020004" pitchFamily="34" charset="0"/>
              </a:rPr>
              <a:t>Hogyan működik ez a gyakorlatban?</a:t>
            </a:r>
          </a:p>
          <a:p>
            <a:r>
              <a:rPr lang="hu-HU" sz="3600" b="1" dirty="0">
                <a:solidFill>
                  <a:srgbClr val="1E325C"/>
                </a:solidFill>
                <a:latin typeface="EC Square Sans Pro" panose="020B0506040000020004" pitchFamily="34" charset="0"/>
              </a:rPr>
              <a:t> </a:t>
            </a:r>
          </a:p>
          <a:p>
            <a:endParaRPr lang="en-IE" dirty="0"/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46304" y="1161336"/>
            <a:ext cx="1118689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hu-HU" sz="2000" b="1" u="sng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Egy gyermek jogellenes külföldre vitelének megakadályozása a SIS segítségével</a:t>
            </a:r>
          </a:p>
          <a:p>
            <a:pPr algn="just">
              <a:spcAft>
                <a:spcPts val="0"/>
              </a:spcAft>
            </a:pPr>
            <a:endParaRPr lang="en-GB" sz="2000" u="sng" dirty="0" smtClean="0">
              <a:solidFill>
                <a:srgbClr val="1E325C"/>
              </a:solidFill>
              <a:latin typeface="EC Square Sans Pro" panose="020B050604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Egy </a:t>
            </a:r>
            <a:r>
              <a:rPr lang="hu-HU" sz="2000" b="1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tagállami nevelőintézet bejelentette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hogy egy 16 éves gyermek ismeretlen helyre távozott az intézetből, és nem lehet kapcsolatba lépni vele.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000" dirty="0" smtClean="0">
              <a:solidFill>
                <a:srgbClr val="1E325C"/>
              </a:solidFill>
              <a:latin typeface="EC Square Sans Pro" panose="020B050604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gyermek azt követően került a nevelőintézetbe, hogy a bíróság elrendelte a védelmét gyakori bántalmazással és a gyermek származási helye szerinti harmadik országba történő elvitelével, valamint házasságra kényszerítésével szemben.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000" dirty="0">
              <a:solidFill>
                <a:srgbClr val="1E325C"/>
              </a:solidFill>
              <a:latin typeface="EC Square Sans Pro" panose="020B050604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gyermek rokonai a gyermeket – egy másik tagállam repülőterét használva – </a:t>
            </a:r>
            <a:r>
              <a:rPr lang="hu-HU" sz="2000" b="1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jogellenesen a származási helye szerinti harmadik országba juttatták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000" dirty="0" smtClean="0">
              <a:solidFill>
                <a:srgbClr val="1E325C"/>
              </a:solidFill>
              <a:latin typeface="EC Square Sans Pro" panose="020B050604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 ügyben vizsgálatot folytató tagállam azonnal </a:t>
            </a:r>
            <a:r>
              <a:rPr lang="hu-HU" sz="2000" b="1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 figyelmeztető jelzést vitt be a rendszerbe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és riasztást küldött az érintett tagállam hatóságainak.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000" dirty="0" smtClean="0">
              <a:solidFill>
                <a:srgbClr val="1E325C"/>
              </a:solidFill>
              <a:latin typeface="EC Square Sans Pro" panose="020B050604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hu-HU" sz="2000" b="1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hatóságok azonosították a gyermeket a repülőtéren, amikor onnan egy rokona kíséretében távozni készült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 gyermeket azonnal </a:t>
            </a:r>
            <a:r>
              <a:rPr lang="hu-HU" sz="2000" b="1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védelem alá helyezték, és végül a figyelmeztető jelzést kiadó tagállam hatóságaira bízták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74"/>
          <a:stretch/>
        </p:blipFill>
        <p:spPr>
          <a:xfrm>
            <a:off x="8661400" y="-330200"/>
            <a:ext cx="55626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2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0493" y="729734"/>
            <a:ext cx="60179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>
                <a:solidFill>
                  <a:srgbClr val="1E325C"/>
                </a:solidFill>
                <a:latin typeface="EC Square Sans Pro Medium" panose="020B0500000000020004" pitchFamily="34" charset="0"/>
              </a:rPr>
              <a:t>Az irreguláris migráció megfékezése</a:t>
            </a:r>
          </a:p>
        </p:txBody>
      </p:sp>
      <p:sp>
        <p:nvSpPr>
          <p:cNvPr id="3" name="Rectangle 2"/>
          <p:cNvSpPr/>
          <p:nvPr/>
        </p:nvSpPr>
        <p:spPr>
          <a:xfrm>
            <a:off x="780415" y="1589103"/>
            <a:ext cx="7909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A </a:t>
            </a:r>
            <a:r>
              <a:rPr lang="hu-HU" sz="2000" b="1" dirty="0">
                <a:solidFill>
                  <a:srgbClr val="1E325C"/>
                </a:solidFill>
                <a:latin typeface="EC Square Sans Pro" panose="020B0506040000020004" pitchFamily="34" charset="0"/>
              </a:rPr>
              <a:t>kiutasítási határozatokra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 vonatkozó új figyelmeztető jelzés</a:t>
            </a:r>
          </a:p>
          <a:p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    </a:t>
            </a:r>
            <a:r>
              <a:rPr lang="fr-BE" sz="2000" dirty="0" smtClean="0">
                <a:solidFill>
                  <a:srgbClr val="1E325C"/>
                </a:solidFill>
                <a:latin typeface="EC Square Sans Pro" panose="020B0506040000020004" pitchFamily="34" charset="0"/>
              </a:rPr>
              <a:t> </a:t>
            </a:r>
            <a:r>
              <a:rPr lang="hu-HU" sz="2000" dirty="0" smtClean="0">
                <a:solidFill>
                  <a:srgbClr val="1E325C"/>
                </a:solidFill>
                <a:latin typeface="EC Square Sans Pro" panose="020B0506040000020004" pitchFamily="34" charset="0"/>
              </a:rPr>
              <a:t>és 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a </a:t>
            </a:r>
            <a:r>
              <a:rPr lang="hu-HU" sz="2000" b="1" dirty="0">
                <a:solidFill>
                  <a:srgbClr val="1E325C"/>
                </a:solidFill>
                <a:latin typeface="EC Square Sans Pro" panose="020B0506040000020004" pitchFamily="34" charset="0"/>
              </a:rPr>
              <a:t>harmadik országbeli állampolgárok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 </a:t>
            </a:r>
            <a:r>
              <a:rPr lang="hu-HU" sz="2000" dirty="0" smtClean="0">
                <a:solidFill>
                  <a:srgbClr val="1E325C"/>
                </a:solidFill>
                <a:latin typeface="EC Square Sans Pro" panose="020B0506040000020004" pitchFamily="34" charset="0"/>
              </a:rPr>
              <a:t>hatékonyabb</a:t>
            </a:r>
            <a:r>
              <a:rPr lang="fr-BE" sz="2000" dirty="0" smtClean="0">
                <a:solidFill>
                  <a:srgbClr val="1E325C"/>
                </a:solidFill>
                <a:latin typeface="EC Square Sans Pro" panose="020B0506040000020004" pitchFamily="34" charset="0"/>
              </a:rPr>
              <a:t/>
            </a:r>
            <a:br>
              <a:rPr lang="fr-BE" sz="2000" dirty="0" smtClean="0">
                <a:solidFill>
                  <a:srgbClr val="1E325C"/>
                </a:solidFill>
                <a:latin typeface="EC Square Sans Pro" panose="020B0506040000020004" pitchFamily="34" charset="0"/>
              </a:rPr>
            </a:br>
            <a:r>
              <a:rPr lang="fr-BE" sz="2000" dirty="0" smtClean="0">
                <a:solidFill>
                  <a:srgbClr val="1E325C"/>
                </a:solidFill>
                <a:latin typeface="EC Square Sans Pro" panose="020B0506040000020004" pitchFamily="34" charset="0"/>
              </a:rPr>
              <a:t>     </a:t>
            </a:r>
            <a:r>
              <a:rPr lang="hu-HU" sz="2000" b="1" dirty="0" smtClean="0">
                <a:solidFill>
                  <a:srgbClr val="1E325C"/>
                </a:solidFill>
                <a:latin typeface="EC Square Sans Pro" panose="020B0506040000020004" pitchFamily="34" charset="0"/>
              </a:rPr>
              <a:t>azonosítását</a:t>
            </a:r>
            <a:r>
              <a:rPr lang="hu-HU" sz="2000" dirty="0" smtClean="0">
                <a:solidFill>
                  <a:srgbClr val="1E325C"/>
                </a:solidFill>
                <a:latin typeface="EC Square Sans Pro" panose="020B0506040000020004" pitchFamily="34" charset="0"/>
              </a:rPr>
              <a:t> 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segítő továbbfejlesztett eszközök</a:t>
            </a:r>
            <a:r>
              <a:rPr lang="hu-HU" sz="2000" b="1" dirty="0">
                <a:solidFill>
                  <a:srgbClr val="1E325C"/>
                </a:solidFill>
                <a:latin typeface="EC Square Sans Pro" panose="020B0506040000020004" pitchFamily="34" charset="0"/>
              </a:rPr>
              <a:t> </a:t>
            </a:r>
          </a:p>
          <a:p>
            <a:r>
              <a:rPr lang="hu-HU" sz="2000" b="1" dirty="0">
                <a:solidFill>
                  <a:srgbClr val="FF0000"/>
                </a:solidFill>
                <a:latin typeface="EC Square Sans Pro" panose="020B0506040000020004" pitchFamily="34" charset="0"/>
              </a:rPr>
              <a:t>    </a:t>
            </a:r>
            <a:r>
              <a:rPr lang="fr-BE" sz="2000" b="1" dirty="0" smtClean="0">
                <a:solidFill>
                  <a:srgbClr val="FF0000"/>
                </a:solidFill>
                <a:latin typeface="EC Square Sans Pro" panose="020B0506040000020004" pitchFamily="34" charset="0"/>
              </a:rPr>
              <a:t> </a:t>
            </a:r>
            <a:r>
              <a:rPr lang="hu-HU" sz="2000" dirty="0" smtClean="0">
                <a:solidFill>
                  <a:srgbClr val="1E325C"/>
                </a:solidFill>
                <a:latin typeface="EC Square Sans Pro" panose="020B0506040000020004" pitchFamily="34" charset="0"/>
              </a:rPr>
              <a:t>a 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figyelmeztető jelzésekre is figyelemmel segítik majd </a:t>
            </a:r>
          </a:p>
          <a:p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    </a:t>
            </a:r>
            <a:r>
              <a:rPr lang="fr-BE" sz="2000" dirty="0" smtClean="0">
                <a:solidFill>
                  <a:srgbClr val="1E325C"/>
                </a:solidFill>
                <a:latin typeface="EC Square Sans Pro" panose="020B0506040000020004" pitchFamily="34" charset="0"/>
              </a:rPr>
              <a:t> </a:t>
            </a:r>
            <a:r>
              <a:rPr lang="hu-HU" sz="2000" dirty="0" smtClean="0">
                <a:solidFill>
                  <a:srgbClr val="1E325C"/>
                </a:solidFill>
                <a:latin typeface="EC Square Sans Pro" panose="020B0506040000020004" pitchFamily="34" charset="0"/>
              </a:rPr>
              <a:t>az 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irreguláris migráció kezelését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1E325C"/>
              </a:solidFill>
              <a:latin typeface="EC Square Sans Pro" panose="020B0506040000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A rendszer ujjnyomatok használatával lehetővé teszi </a:t>
            </a:r>
          </a:p>
          <a:p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    </a:t>
            </a:r>
            <a:r>
              <a:rPr lang="fr-BE" sz="2000" dirty="0" smtClean="0">
                <a:solidFill>
                  <a:srgbClr val="1E325C"/>
                </a:solidFill>
                <a:latin typeface="EC Square Sans Pro" panose="020B0506040000020004" pitchFamily="34" charset="0"/>
              </a:rPr>
              <a:t> </a:t>
            </a:r>
            <a:r>
              <a:rPr lang="hu-HU" sz="2000" dirty="0" smtClean="0">
                <a:solidFill>
                  <a:srgbClr val="1E325C"/>
                </a:solidFill>
                <a:latin typeface="EC Square Sans Pro" panose="020B0506040000020004" pitchFamily="34" charset="0"/>
              </a:rPr>
              <a:t>a 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keresést és annak ellenőrzését, </a:t>
            </a:r>
            <a:r>
              <a:rPr lang="hu-HU" sz="2000" dirty="0" smtClean="0">
                <a:solidFill>
                  <a:srgbClr val="1E325C"/>
                </a:solidFill>
                <a:latin typeface="EC Square Sans Pro" panose="020B0506040000020004" pitchFamily="34" charset="0"/>
              </a:rPr>
              <a:t>hogy 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harmadik </a:t>
            </a:r>
            <a:r>
              <a:rPr lang="hu-HU" sz="2000" dirty="0" smtClean="0">
                <a:solidFill>
                  <a:srgbClr val="1E325C"/>
                </a:solidFill>
                <a:latin typeface="EC Square Sans Pro" panose="020B0506040000020004" pitchFamily="34" charset="0"/>
              </a:rPr>
              <a:t>országbeli</a:t>
            </a:r>
            <a:r>
              <a:rPr lang="fr-BE" sz="2000" dirty="0" smtClean="0">
                <a:solidFill>
                  <a:srgbClr val="1E325C"/>
                </a:solidFill>
                <a:latin typeface="EC Square Sans Pro" panose="020B0506040000020004" pitchFamily="34" charset="0"/>
              </a:rPr>
              <a:t/>
            </a:r>
            <a:br>
              <a:rPr lang="fr-BE" sz="2000" dirty="0" smtClean="0">
                <a:solidFill>
                  <a:srgbClr val="1E325C"/>
                </a:solidFill>
                <a:latin typeface="EC Square Sans Pro" panose="020B0506040000020004" pitchFamily="34" charset="0"/>
              </a:rPr>
            </a:br>
            <a:r>
              <a:rPr lang="fr-BE" sz="2000" dirty="0" smtClean="0">
                <a:solidFill>
                  <a:srgbClr val="1E325C"/>
                </a:solidFill>
                <a:latin typeface="EC Square Sans Pro" panose="020B0506040000020004" pitchFamily="34" charset="0"/>
              </a:rPr>
              <a:t>     </a:t>
            </a:r>
            <a:r>
              <a:rPr lang="hu-HU" sz="2000" dirty="0" smtClean="0">
                <a:solidFill>
                  <a:srgbClr val="1E325C"/>
                </a:solidFill>
                <a:latin typeface="EC Square Sans Pro" panose="020B0506040000020004" pitchFamily="34" charset="0"/>
              </a:rPr>
              <a:t>állampolgárok 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SIS figyelmeztető </a:t>
            </a:r>
            <a:r>
              <a:rPr lang="hu-HU" sz="2000" dirty="0" smtClean="0">
                <a:solidFill>
                  <a:srgbClr val="1E325C"/>
                </a:solidFill>
                <a:latin typeface="EC Square Sans Pro" panose="020B0506040000020004" pitchFamily="34" charset="0"/>
              </a:rPr>
              <a:t>jelzés</a:t>
            </a:r>
            <a:r>
              <a:rPr lang="fr-BE" sz="2000" dirty="0" smtClean="0">
                <a:solidFill>
                  <a:srgbClr val="1E325C"/>
                </a:solidFill>
                <a:latin typeface="EC Square Sans Pro" panose="020B0506040000020004" pitchFamily="34" charset="0"/>
              </a:rPr>
              <a:t> </a:t>
            </a:r>
            <a:r>
              <a:rPr lang="hu-HU" sz="2000" dirty="0" smtClean="0">
                <a:solidFill>
                  <a:srgbClr val="1E325C"/>
                </a:solidFill>
                <a:latin typeface="EC Square Sans Pro" panose="020B0506040000020004" pitchFamily="34" charset="0"/>
              </a:rPr>
              <a:t>hatálya 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alá </a:t>
            </a:r>
            <a:r>
              <a:rPr lang="fr-BE" sz="2000" dirty="0" smtClean="0">
                <a:solidFill>
                  <a:srgbClr val="1E325C"/>
                </a:solidFill>
                <a:latin typeface="EC Square Sans Pro" panose="020B0506040000020004" pitchFamily="34" charset="0"/>
              </a:rPr>
              <a:t/>
            </a:r>
            <a:br>
              <a:rPr lang="fr-BE" sz="2000" dirty="0" smtClean="0">
                <a:solidFill>
                  <a:srgbClr val="1E325C"/>
                </a:solidFill>
                <a:latin typeface="EC Square Sans Pro" panose="020B0506040000020004" pitchFamily="34" charset="0"/>
              </a:rPr>
            </a:br>
            <a:r>
              <a:rPr lang="fr-BE" sz="2000" dirty="0" smtClean="0">
                <a:solidFill>
                  <a:srgbClr val="1E325C"/>
                </a:solidFill>
                <a:latin typeface="EC Square Sans Pro" panose="020B0506040000020004" pitchFamily="34" charset="0"/>
              </a:rPr>
              <a:t>     </a:t>
            </a:r>
            <a:r>
              <a:rPr lang="hu-HU" sz="2000" dirty="0" smtClean="0">
                <a:solidFill>
                  <a:srgbClr val="1E325C"/>
                </a:solidFill>
                <a:latin typeface="EC Square Sans Pro" panose="020B0506040000020004" pitchFamily="34" charset="0"/>
              </a:rPr>
              <a:t>tartoznak-e</a:t>
            </a:r>
            <a:endParaRPr lang="hu-HU" sz="2000" dirty="0">
              <a:solidFill>
                <a:srgbClr val="1E325C"/>
              </a:solidFill>
              <a:latin typeface="EC Square Sans Pro" panose="020B0506040000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1E325C"/>
              </a:solidFill>
              <a:latin typeface="EC Square Sans Pro" panose="020B0506040000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Új adatok a </a:t>
            </a:r>
            <a:r>
              <a:rPr lang="hu-HU" sz="2000" b="1" dirty="0">
                <a:solidFill>
                  <a:srgbClr val="1E325C"/>
                </a:solidFill>
                <a:latin typeface="EC Square Sans Pro" panose="020B0506040000020004" pitchFamily="34" charset="0"/>
              </a:rPr>
              <a:t>hamisított okmányokra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 (pl. </a:t>
            </a:r>
            <a:r>
              <a:rPr lang="hu-HU" sz="2000" b="1" dirty="0">
                <a:solidFill>
                  <a:srgbClr val="1E325C"/>
                </a:solidFill>
                <a:latin typeface="EC Square Sans Pro" panose="020B0506040000020004" pitchFamily="34" charset="0"/>
              </a:rPr>
              <a:t>úti okmányokra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 és </a:t>
            </a:r>
            <a:r>
              <a:rPr lang="hu-HU" sz="2000" b="1" dirty="0">
                <a:solidFill>
                  <a:srgbClr val="1E325C"/>
                </a:solidFill>
                <a:latin typeface="EC Square Sans Pro" panose="020B0506040000020004" pitchFamily="34" charset="0"/>
              </a:rPr>
              <a:t>vízumbélyegekre</a:t>
            </a:r>
            <a:r>
              <a:rPr lang="hu-HU" sz="2000" dirty="0">
                <a:solidFill>
                  <a:srgbClr val="1E325C"/>
                </a:solidFill>
                <a:latin typeface="EC Square Sans Pro" panose="020B0506040000020004" pitchFamily="34" charset="0"/>
              </a:rPr>
              <a:t>) vonatkozóan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651510"/>
            <a:ext cx="697230" cy="69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00" y="1932490"/>
            <a:ext cx="5290895" cy="289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6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3242" y="392339"/>
            <a:ext cx="4562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>
                <a:solidFill>
                  <a:srgbClr val="1E325C"/>
                </a:solidFill>
                <a:latin typeface="EC Square Sans Pro Medium" panose="020B0500000000020004" pitchFamily="34" charset="0"/>
              </a:rPr>
              <a:t>A bűnözés elleni küzdelem</a:t>
            </a:r>
          </a:p>
        </p:txBody>
      </p:sp>
      <p:sp>
        <p:nvSpPr>
          <p:cNvPr id="3" name="Rectangle 2"/>
          <p:cNvSpPr/>
          <p:nvPr/>
        </p:nvSpPr>
        <p:spPr>
          <a:xfrm>
            <a:off x="3384408" y="1102170"/>
            <a:ext cx="868496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1E325C"/>
                </a:solidFill>
                <a:latin typeface="EC Square Sans Pro" panose="020B0506040000020004" pitchFamily="34" charset="0"/>
              </a:rPr>
              <a:t>A tagállami hatóságok a SIS-t használják az alábbiak céljából</a:t>
            </a:r>
          </a:p>
          <a:p>
            <a:endParaRPr lang="en-US" dirty="0">
              <a:solidFill>
                <a:srgbClr val="1E325C"/>
              </a:solidFill>
              <a:latin typeface="EC Square Sans Pro" panose="020B05060400000200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1E325C"/>
                </a:solidFill>
                <a:latin typeface="EC Square Sans Pro" panose="020B0506040000020004" pitchFamily="34" charset="0"/>
              </a:rPr>
              <a:t>Terrorista bűncselekmények</a:t>
            </a:r>
            <a:r>
              <a:rPr lang="hu-HU" dirty="0">
                <a:solidFill>
                  <a:srgbClr val="1E325C"/>
                </a:solidFill>
                <a:latin typeface="EC Square Sans Pro" panose="020B0506040000020004" pitchFamily="34" charset="0"/>
              </a:rPr>
              <a:t> vagy </a:t>
            </a:r>
            <a:r>
              <a:rPr lang="hu-HU" b="1" dirty="0">
                <a:solidFill>
                  <a:srgbClr val="1E325C"/>
                </a:solidFill>
                <a:latin typeface="EC Square Sans Pro" panose="020B0506040000020004" pitchFamily="34" charset="0"/>
              </a:rPr>
              <a:t>súlyos bűncselekmények</a:t>
            </a:r>
            <a:r>
              <a:rPr lang="hu-HU" dirty="0">
                <a:solidFill>
                  <a:srgbClr val="1E325C"/>
                </a:solidFill>
                <a:latin typeface="EC Square Sans Pro" panose="020B0506040000020004" pitchFamily="34" charset="0"/>
              </a:rPr>
              <a:t> miatt </a:t>
            </a:r>
            <a:r>
              <a:rPr lang="hu-HU" b="1" dirty="0">
                <a:solidFill>
                  <a:srgbClr val="1E325C"/>
                </a:solidFill>
                <a:latin typeface="EC Square Sans Pro" panose="020B0506040000020004" pitchFamily="34" charset="0"/>
              </a:rPr>
              <a:t>körözött személyek</a:t>
            </a:r>
            <a:r>
              <a:rPr lang="hu-HU" dirty="0">
                <a:solidFill>
                  <a:srgbClr val="1E325C"/>
                </a:solidFill>
                <a:latin typeface="EC Square Sans Pro" panose="020B0506040000020004" pitchFamily="34" charset="0"/>
              </a:rPr>
              <a:t> büntetőeljárás alá vonása vagy elítélése céljából történő letartóztatása</a:t>
            </a:r>
          </a:p>
          <a:p>
            <a:pPr lvl="1"/>
            <a:endParaRPr lang="en-US" sz="1000" dirty="0">
              <a:solidFill>
                <a:srgbClr val="1E325C"/>
              </a:solidFill>
              <a:latin typeface="EC Square Sans Pro" panose="020B05060400000200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1E325C"/>
                </a:solidFill>
                <a:latin typeface="EC Square Sans Pro" panose="020B0506040000020004" pitchFamily="34" charset="0"/>
              </a:rPr>
              <a:t>A </a:t>
            </a:r>
            <a:r>
              <a:rPr lang="hu-HU" b="1" dirty="0">
                <a:solidFill>
                  <a:srgbClr val="1E325C"/>
                </a:solidFill>
                <a:latin typeface="EC Square Sans Pro" panose="020B0506040000020004" pitchFamily="34" charset="0"/>
              </a:rPr>
              <a:t>súlyos bűncselekményekben részt vevő személyek</a:t>
            </a:r>
            <a:r>
              <a:rPr lang="hu-HU" dirty="0">
                <a:solidFill>
                  <a:srgbClr val="1E325C"/>
                </a:solidFill>
                <a:latin typeface="EC Square Sans Pro" panose="020B0506040000020004" pitchFamily="34" charset="0"/>
              </a:rPr>
              <a:t> és a </a:t>
            </a:r>
            <a:r>
              <a:rPr lang="hu-HU" b="1" dirty="0">
                <a:solidFill>
                  <a:srgbClr val="1E325C"/>
                </a:solidFill>
                <a:latin typeface="EC Square Sans Pro" panose="020B0506040000020004" pitchFamily="34" charset="0"/>
              </a:rPr>
              <a:t>súlyos bűncselekményekhez kapcsolódó</a:t>
            </a:r>
            <a:r>
              <a:rPr lang="hu-HU" dirty="0">
                <a:solidFill>
                  <a:srgbClr val="1E325C"/>
                </a:solidFill>
                <a:latin typeface="EC Square Sans Pro" panose="020B0506040000020004" pitchFamily="34" charset="0"/>
              </a:rPr>
              <a:t> bizonyos típusú </a:t>
            </a:r>
            <a:r>
              <a:rPr lang="hu-HU" b="1" dirty="0">
                <a:solidFill>
                  <a:srgbClr val="1E325C"/>
                </a:solidFill>
                <a:latin typeface="EC Square Sans Pro" panose="020B0506040000020004" pitchFamily="34" charset="0"/>
              </a:rPr>
              <a:t>tárgyak</a:t>
            </a:r>
            <a:r>
              <a:rPr lang="hu-HU" dirty="0">
                <a:solidFill>
                  <a:srgbClr val="1E325C"/>
                </a:solidFill>
                <a:latin typeface="EC Square Sans Pro" panose="020B0506040000020004" pitchFamily="34" charset="0"/>
              </a:rPr>
              <a:t> ellenőrzése</a:t>
            </a:r>
          </a:p>
          <a:p>
            <a:pPr lvl="1"/>
            <a:endParaRPr lang="en-US" sz="1000" dirty="0">
              <a:solidFill>
                <a:srgbClr val="1E325C"/>
              </a:solidFill>
              <a:latin typeface="EC Square Sans Pro" panose="020B05060400000200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1E325C"/>
                </a:solidFill>
                <a:latin typeface="EC Square Sans Pro" panose="020B0506040000020004" pitchFamily="34" charset="0"/>
              </a:rPr>
              <a:t>Az </a:t>
            </a:r>
            <a:r>
              <a:rPr lang="hu-HU" b="1" dirty="0">
                <a:solidFill>
                  <a:srgbClr val="1E325C"/>
                </a:solidFill>
                <a:latin typeface="EC Square Sans Pro" panose="020B0506040000020004" pitchFamily="34" charset="0"/>
              </a:rPr>
              <a:t>eltűnt személyek</a:t>
            </a:r>
            <a:r>
              <a:rPr lang="hu-HU" dirty="0">
                <a:solidFill>
                  <a:srgbClr val="1E325C"/>
                </a:solidFill>
                <a:latin typeface="EC Square Sans Pro" panose="020B0506040000020004" pitchFamily="34" charset="0"/>
              </a:rPr>
              <a:t> felkutatása és védelme, a </a:t>
            </a:r>
            <a:r>
              <a:rPr lang="hu-HU" b="1" dirty="0">
                <a:solidFill>
                  <a:srgbClr val="1E325C"/>
                </a:solidFill>
                <a:latin typeface="EC Square Sans Pro" panose="020B0506040000020004" pitchFamily="34" charset="0"/>
              </a:rPr>
              <a:t>veszélyeztetett kiszolgáltatott személyek</a:t>
            </a:r>
            <a:r>
              <a:rPr lang="hu-HU" dirty="0">
                <a:solidFill>
                  <a:srgbClr val="1E325C"/>
                </a:solidFill>
                <a:latin typeface="EC Square Sans Pro" panose="020B0506040000020004" pitchFamily="34" charset="0"/>
              </a:rPr>
              <a:t> külföldre utaztatással vagy külföldre vitellel szembeni védelme, vagy a bírósági eljárások segítése céljából keresett </a:t>
            </a:r>
            <a:r>
              <a:rPr lang="hu-HU" b="1" dirty="0">
                <a:solidFill>
                  <a:srgbClr val="1E325C"/>
                </a:solidFill>
                <a:latin typeface="EC Square Sans Pro" panose="020B0506040000020004" pitchFamily="34" charset="0"/>
              </a:rPr>
              <a:t>tanúk, vádlottak vagy sértettek</a:t>
            </a:r>
            <a:r>
              <a:rPr lang="hu-HU" dirty="0">
                <a:solidFill>
                  <a:srgbClr val="1E325C"/>
                </a:solidFill>
                <a:latin typeface="EC Square Sans Pro" panose="020B0506040000020004" pitchFamily="34" charset="0"/>
              </a:rPr>
              <a:t> felkutatása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1E325C"/>
              </a:solidFill>
              <a:latin typeface="EC Square Sans Pro" panose="020B05060400000200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1E325C"/>
                </a:solidFill>
                <a:latin typeface="EC Square Sans Pro" panose="020B0506040000020004" pitchFamily="34" charset="0"/>
              </a:rPr>
              <a:t>A bűnözők azonosítása a </a:t>
            </a:r>
            <a:r>
              <a:rPr lang="hu-HU" b="1" dirty="0">
                <a:solidFill>
                  <a:srgbClr val="1E325C"/>
                </a:solidFill>
                <a:latin typeface="EC Square Sans Pro" panose="020B0506040000020004" pitchFamily="34" charset="0"/>
              </a:rPr>
              <a:t>súlyos bűncselekmények helyszíneiről származó ujjnyomatok</a:t>
            </a:r>
            <a:r>
              <a:rPr lang="hu-HU" dirty="0">
                <a:solidFill>
                  <a:srgbClr val="1E325C"/>
                </a:solidFill>
                <a:latin typeface="EC Square Sans Pro" panose="020B0506040000020004" pitchFamily="34" charset="0"/>
              </a:rPr>
              <a:t> alapján</a:t>
            </a:r>
          </a:p>
          <a:p>
            <a:pPr lvl="1"/>
            <a:endParaRPr lang="en-US" sz="1000" dirty="0">
              <a:solidFill>
                <a:srgbClr val="1E325C"/>
              </a:solidFill>
              <a:latin typeface="EC Square Sans Pro" panose="020B05060400000200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1E325C"/>
                </a:solidFill>
                <a:latin typeface="EC Square Sans Pro" panose="020B0506040000020004" pitchFamily="34" charset="0"/>
              </a:rPr>
              <a:t>Lefoglalandó vagy</a:t>
            </a:r>
            <a:r>
              <a:rPr lang="hu-HU" dirty="0">
                <a:solidFill>
                  <a:srgbClr val="1E325C"/>
                </a:solidFill>
                <a:latin typeface="EC Square Sans Pro" panose="020B0506040000020004" pitchFamily="34" charset="0"/>
              </a:rPr>
              <a:t> büntetőeljárásban </a:t>
            </a:r>
            <a:r>
              <a:rPr lang="hu-HU" b="1" dirty="0">
                <a:solidFill>
                  <a:srgbClr val="1E325C"/>
                </a:solidFill>
                <a:latin typeface="EC Square Sans Pro" panose="020B0506040000020004" pitchFamily="34" charset="0"/>
              </a:rPr>
              <a:t>bizonyítékként felhasználandó tárgyak</a:t>
            </a:r>
            <a:r>
              <a:rPr lang="hu-HU" dirty="0">
                <a:solidFill>
                  <a:srgbClr val="1E325C"/>
                </a:solidFill>
                <a:latin typeface="EC Square Sans Pro" panose="020B0506040000020004" pitchFamily="34" charset="0"/>
              </a:rPr>
              <a:t> felkutatása</a:t>
            </a:r>
          </a:p>
        </p:txBody>
      </p:sp>
      <p:sp>
        <p:nvSpPr>
          <p:cNvPr id="4" name="Oval 3"/>
          <p:cNvSpPr/>
          <p:nvPr/>
        </p:nvSpPr>
        <p:spPr>
          <a:xfrm>
            <a:off x="-409071" y="-287157"/>
            <a:ext cx="3745299" cy="6637157"/>
          </a:xfrm>
          <a:custGeom>
            <a:avLst/>
            <a:gdLst>
              <a:gd name="connsiteX0" fmla="*/ 0 w 3602516"/>
              <a:gd name="connsiteY0" fmla="*/ 3316077 h 6632154"/>
              <a:gd name="connsiteX1" fmla="*/ 1801258 w 3602516"/>
              <a:gd name="connsiteY1" fmla="*/ 0 h 6632154"/>
              <a:gd name="connsiteX2" fmla="*/ 3602516 w 3602516"/>
              <a:gd name="connsiteY2" fmla="*/ 3316077 h 6632154"/>
              <a:gd name="connsiteX3" fmla="*/ 1801258 w 3602516"/>
              <a:gd name="connsiteY3" fmla="*/ 6632154 h 6632154"/>
              <a:gd name="connsiteX4" fmla="*/ 0 w 3602516"/>
              <a:gd name="connsiteY4" fmla="*/ 3316077 h 6632154"/>
              <a:gd name="connsiteX0" fmla="*/ 0 w 3712684"/>
              <a:gd name="connsiteY0" fmla="*/ 3316356 h 6632741"/>
              <a:gd name="connsiteX1" fmla="*/ 1801258 w 3712684"/>
              <a:gd name="connsiteY1" fmla="*/ 279 h 6632741"/>
              <a:gd name="connsiteX2" fmla="*/ 3712684 w 3712684"/>
              <a:gd name="connsiteY2" fmla="*/ 3459575 h 6632741"/>
              <a:gd name="connsiteX3" fmla="*/ 1801258 w 3712684"/>
              <a:gd name="connsiteY3" fmla="*/ 6632433 h 6632741"/>
              <a:gd name="connsiteX4" fmla="*/ 0 w 3712684"/>
              <a:gd name="connsiteY4" fmla="*/ 3316356 h 6632741"/>
              <a:gd name="connsiteX0" fmla="*/ 0 w 3712684"/>
              <a:gd name="connsiteY0" fmla="*/ 3316356 h 6632741"/>
              <a:gd name="connsiteX1" fmla="*/ 1801258 w 3712684"/>
              <a:gd name="connsiteY1" fmla="*/ 279 h 6632741"/>
              <a:gd name="connsiteX2" fmla="*/ 3712684 w 3712684"/>
              <a:gd name="connsiteY2" fmla="*/ 3459575 h 6632741"/>
              <a:gd name="connsiteX3" fmla="*/ 1801258 w 3712684"/>
              <a:gd name="connsiteY3" fmla="*/ 6632433 h 6632741"/>
              <a:gd name="connsiteX4" fmla="*/ 0 w 3712684"/>
              <a:gd name="connsiteY4" fmla="*/ 3316356 h 6632741"/>
              <a:gd name="connsiteX0" fmla="*/ 0 w 3713290"/>
              <a:gd name="connsiteY0" fmla="*/ 3316356 h 6633632"/>
              <a:gd name="connsiteX1" fmla="*/ 1801258 w 3713290"/>
              <a:gd name="connsiteY1" fmla="*/ 279 h 6633632"/>
              <a:gd name="connsiteX2" fmla="*/ 3712684 w 3713290"/>
              <a:gd name="connsiteY2" fmla="*/ 3459575 h 6633632"/>
              <a:gd name="connsiteX3" fmla="*/ 1801258 w 3713290"/>
              <a:gd name="connsiteY3" fmla="*/ 6632433 h 6633632"/>
              <a:gd name="connsiteX4" fmla="*/ 0 w 3713290"/>
              <a:gd name="connsiteY4" fmla="*/ 3316356 h 6633632"/>
              <a:gd name="connsiteX0" fmla="*/ 0 w 3713290"/>
              <a:gd name="connsiteY0" fmla="*/ 3316160 h 6633436"/>
              <a:gd name="connsiteX1" fmla="*/ 1801258 w 3713290"/>
              <a:gd name="connsiteY1" fmla="*/ 83 h 6633436"/>
              <a:gd name="connsiteX2" fmla="*/ 3712684 w 3713290"/>
              <a:gd name="connsiteY2" fmla="*/ 3459379 h 6633436"/>
              <a:gd name="connsiteX3" fmla="*/ 1801258 w 3713290"/>
              <a:gd name="connsiteY3" fmla="*/ 6632237 h 6633436"/>
              <a:gd name="connsiteX4" fmla="*/ 0 w 3713290"/>
              <a:gd name="connsiteY4" fmla="*/ 3316160 h 6633436"/>
              <a:gd name="connsiteX0" fmla="*/ 0 w 3713602"/>
              <a:gd name="connsiteY0" fmla="*/ 3316160 h 6632245"/>
              <a:gd name="connsiteX1" fmla="*/ 1801258 w 3713602"/>
              <a:gd name="connsiteY1" fmla="*/ 83 h 6632245"/>
              <a:gd name="connsiteX2" fmla="*/ 3712684 w 3713602"/>
              <a:gd name="connsiteY2" fmla="*/ 3459379 h 6632245"/>
              <a:gd name="connsiteX3" fmla="*/ 1801258 w 3713602"/>
              <a:gd name="connsiteY3" fmla="*/ 6632237 h 6632245"/>
              <a:gd name="connsiteX4" fmla="*/ 0 w 3713602"/>
              <a:gd name="connsiteY4" fmla="*/ 3316160 h 6632245"/>
              <a:gd name="connsiteX0" fmla="*/ 313 w 3713824"/>
              <a:gd name="connsiteY0" fmla="*/ 3316133 h 6643235"/>
              <a:gd name="connsiteX1" fmla="*/ 1801571 w 3713824"/>
              <a:gd name="connsiteY1" fmla="*/ 56 h 6643235"/>
              <a:gd name="connsiteX2" fmla="*/ 3712997 w 3713824"/>
              <a:gd name="connsiteY2" fmla="*/ 3459352 h 6643235"/>
              <a:gd name="connsiteX3" fmla="*/ 1702419 w 3713824"/>
              <a:gd name="connsiteY3" fmla="*/ 6643227 h 6643235"/>
              <a:gd name="connsiteX4" fmla="*/ 313 w 3713824"/>
              <a:gd name="connsiteY4" fmla="*/ 3316133 h 6643235"/>
              <a:gd name="connsiteX0" fmla="*/ 313 w 3713824"/>
              <a:gd name="connsiteY0" fmla="*/ 3316133 h 6643235"/>
              <a:gd name="connsiteX1" fmla="*/ 1801571 w 3713824"/>
              <a:gd name="connsiteY1" fmla="*/ 56 h 6643235"/>
              <a:gd name="connsiteX2" fmla="*/ 3712997 w 3713824"/>
              <a:gd name="connsiteY2" fmla="*/ 3459352 h 6643235"/>
              <a:gd name="connsiteX3" fmla="*/ 1702419 w 3713824"/>
              <a:gd name="connsiteY3" fmla="*/ 6643227 h 6643235"/>
              <a:gd name="connsiteX4" fmla="*/ 313 w 3713824"/>
              <a:gd name="connsiteY4" fmla="*/ 3316133 h 6643235"/>
              <a:gd name="connsiteX0" fmla="*/ 313 w 3729635"/>
              <a:gd name="connsiteY0" fmla="*/ 3316133 h 6643232"/>
              <a:gd name="connsiteX1" fmla="*/ 1801571 w 3729635"/>
              <a:gd name="connsiteY1" fmla="*/ 56 h 6643232"/>
              <a:gd name="connsiteX2" fmla="*/ 3712997 w 3729635"/>
              <a:gd name="connsiteY2" fmla="*/ 3459352 h 6643232"/>
              <a:gd name="connsiteX3" fmla="*/ 1702419 w 3729635"/>
              <a:gd name="connsiteY3" fmla="*/ 6643227 h 6643232"/>
              <a:gd name="connsiteX4" fmla="*/ 313 w 3729635"/>
              <a:gd name="connsiteY4" fmla="*/ 3316133 h 6643232"/>
              <a:gd name="connsiteX0" fmla="*/ 277 w 3728532"/>
              <a:gd name="connsiteY0" fmla="*/ 3316133 h 6665925"/>
              <a:gd name="connsiteX1" fmla="*/ 1801535 w 3728532"/>
              <a:gd name="connsiteY1" fmla="*/ 56 h 6665925"/>
              <a:gd name="connsiteX2" fmla="*/ 3712961 w 3728532"/>
              <a:gd name="connsiteY2" fmla="*/ 3459352 h 6665925"/>
              <a:gd name="connsiteX3" fmla="*/ 1702383 w 3728532"/>
              <a:gd name="connsiteY3" fmla="*/ 6643227 h 6665925"/>
              <a:gd name="connsiteX4" fmla="*/ 277 w 3728532"/>
              <a:gd name="connsiteY4" fmla="*/ 3316133 h 6665925"/>
              <a:gd name="connsiteX0" fmla="*/ 2102 w 3728746"/>
              <a:gd name="connsiteY0" fmla="*/ 3316133 h 6655187"/>
              <a:gd name="connsiteX1" fmla="*/ 1803360 w 3728746"/>
              <a:gd name="connsiteY1" fmla="*/ 56 h 6655187"/>
              <a:gd name="connsiteX2" fmla="*/ 3714786 w 3728746"/>
              <a:gd name="connsiteY2" fmla="*/ 3459352 h 6655187"/>
              <a:gd name="connsiteX3" fmla="*/ 1549971 w 3728746"/>
              <a:gd name="connsiteY3" fmla="*/ 6632210 h 6655187"/>
              <a:gd name="connsiteX4" fmla="*/ 2102 w 3728746"/>
              <a:gd name="connsiteY4" fmla="*/ 3316133 h 6655187"/>
              <a:gd name="connsiteX0" fmla="*/ 2002 w 3728348"/>
              <a:gd name="connsiteY0" fmla="*/ 3316133 h 6704615"/>
              <a:gd name="connsiteX1" fmla="*/ 1803260 w 3728348"/>
              <a:gd name="connsiteY1" fmla="*/ 56 h 6704615"/>
              <a:gd name="connsiteX2" fmla="*/ 3714686 w 3728348"/>
              <a:gd name="connsiteY2" fmla="*/ 3459352 h 6704615"/>
              <a:gd name="connsiteX3" fmla="*/ 1549871 w 3728348"/>
              <a:gd name="connsiteY3" fmla="*/ 6632210 h 6704615"/>
              <a:gd name="connsiteX4" fmla="*/ 2002 w 3728348"/>
              <a:gd name="connsiteY4" fmla="*/ 3316133 h 6704615"/>
              <a:gd name="connsiteX0" fmla="*/ 32 w 3726378"/>
              <a:gd name="connsiteY0" fmla="*/ 3316133 h 6704615"/>
              <a:gd name="connsiteX1" fmla="*/ 1525868 w 3726378"/>
              <a:gd name="connsiteY1" fmla="*/ 56 h 6704615"/>
              <a:gd name="connsiteX2" fmla="*/ 3712716 w 3726378"/>
              <a:gd name="connsiteY2" fmla="*/ 3459352 h 6704615"/>
              <a:gd name="connsiteX3" fmla="*/ 1547901 w 3726378"/>
              <a:gd name="connsiteY3" fmla="*/ 6632210 h 6704615"/>
              <a:gd name="connsiteX4" fmla="*/ 32 w 3726378"/>
              <a:gd name="connsiteY4" fmla="*/ 3316133 h 6704615"/>
              <a:gd name="connsiteX0" fmla="*/ 4710 w 3731056"/>
              <a:gd name="connsiteY0" fmla="*/ 3323434 h 6711916"/>
              <a:gd name="connsiteX1" fmla="*/ 1530546 w 3731056"/>
              <a:gd name="connsiteY1" fmla="*/ 7357 h 6711916"/>
              <a:gd name="connsiteX2" fmla="*/ 3717394 w 3731056"/>
              <a:gd name="connsiteY2" fmla="*/ 3466653 h 6711916"/>
              <a:gd name="connsiteX3" fmla="*/ 1552579 w 3731056"/>
              <a:gd name="connsiteY3" fmla="*/ 6639511 h 6711916"/>
              <a:gd name="connsiteX4" fmla="*/ 4710 w 3731056"/>
              <a:gd name="connsiteY4" fmla="*/ 3323434 h 6711916"/>
              <a:gd name="connsiteX0" fmla="*/ 57 w 3726403"/>
              <a:gd name="connsiteY0" fmla="*/ 3316267 h 6704749"/>
              <a:gd name="connsiteX1" fmla="*/ 1525893 w 3726403"/>
              <a:gd name="connsiteY1" fmla="*/ 190 h 6704749"/>
              <a:gd name="connsiteX2" fmla="*/ 3712741 w 3726403"/>
              <a:gd name="connsiteY2" fmla="*/ 3459486 h 6704749"/>
              <a:gd name="connsiteX3" fmla="*/ 1547926 w 3726403"/>
              <a:gd name="connsiteY3" fmla="*/ 6632344 h 6704749"/>
              <a:gd name="connsiteX4" fmla="*/ 57 w 3726403"/>
              <a:gd name="connsiteY4" fmla="*/ 3316267 h 6704749"/>
              <a:gd name="connsiteX0" fmla="*/ 121672 w 3848018"/>
              <a:gd name="connsiteY0" fmla="*/ 3448459 h 6836941"/>
              <a:gd name="connsiteX1" fmla="*/ 1019546 w 3848018"/>
              <a:gd name="connsiteY1" fmla="*/ 180 h 6836941"/>
              <a:gd name="connsiteX2" fmla="*/ 3834356 w 3848018"/>
              <a:gd name="connsiteY2" fmla="*/ 3591678 h 6836941"/>
              <a:gd name="connsiteX3" fmla="*/ 1669541 w 3848018"/>
              <a:gd name="connsiteY3" fmla="*/ 6764536 h 6836941"/>
              <a:gd name="connsiteX4" fmla="*/ 121672 w 3848018"/>
              <a:gd name="connsiteY4" fmla="*/ 3448459 h 6836941"/>
              <a:gd name="connsiteX0" fmla="*/ 234746 w 3961092"/>
              <a:gd name="connsiteY0" fmla="*/ 3451435 h 6839917"/>
              <a:gd name="connsiteX1" fmla="*/ 1132620 w 3961092"/>
              <a:gd name="connsiteY1" fmla="*/ 3156 h 6839917"/>
              <a:gd name="connsiteX2" fmla="*/ 3947430 w 3961092"/>
              <a:gd name="connsiteY2" fmla="*/ 3594654 h 6839917"/>
              <a:gd name="connsiteX3" fmla="*/ 1782615 w 3961092"/>
              <a:gd name="connsiteY3" fmla="*/ 6767512 h 6839917"/>
              <a:gd name="connsiteX4" fmla="*/ 234746 w 3961092"/>
              <a:gd name="connsiteY4" fmla="*/ 3451435 h 683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1092" h="6839917">
                <a:moveTo>
                  <a:pt x="234746" y="3451435"/>
                </a:moveTo>
                <a:cubicBezTo>
                  <a:pt x="126414" y="2324042"/>
                  <a:pt x="-576830" y="78437"/>
                  <a:pt x="1132620" y="3156"/>
                </a:cubicBezTo>
                <a:cubicBezTo>
                  <a:pt x="2842070" y="-72125"/>
                  <a:pt x="3804211" y="1201375"/>
                  <a:pt x="3947430" y="3594654"/>
                </a:cubicBezTo>
                <a:cubicBezTo>
                  <a:pt x="4112683" y="6329457"/>
                  <a:pt x="2742919" y="7099855"/>
                  <a:pt x="1782615" y="6767512"/>
                </a:cubicBezTo>
                <a:cubicBezTo>
                  <a:pt x="822311" y="6435169"/>
                  <a:pt x="343078" y="4578828"/>
                  <a:pt x="234746" y="3451435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4706" t="2770" r="-77892" b="-25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771" y="323773"/>
            <a:ext cx="699571" cy="69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3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3369</TotalTime>
  <Words>986</Words>
  <Application>Microsoft Office PowerPoint</Application>
  <PresentationFormat>Widescreen</PresentationFormat>
  <Paragraphs>121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EC Square Sans Pro</vt:lpstr>
      <vt:lpstr>EC Square Sans Pro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GUARANTEEING FREEDOM,  SECURITY and JUSTICE</dc:title>
  <dc:creator>CUSCHIERI Mario (HOME)</dc:creator>
  <cp:lastModifiedBy>TODOROVIC Stefan (HOME-EXT)</cp:lastModifiedBy>
  <cp:revision>129</cp:revision>
  <dcterms:created xsi:type="dcterms:W3CDTF">2021-09-13T07:58:33Z</dcterms:created>
  <dcterms:modified xsi:type="dcterms:W3CDTF">2022-09-26T13:17:01Z</dcterms:modified>
</cp:coreProperties>
</file>