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3" r:id="rId2"/>
    <p:sldId id="294" r:id="rId3"/>
    <p:sldId id="295" r:id="rId4"/>
    <p:sldId id="296" r:id="rId5"/>
    <p:sldId id="306" r:id="rId6"/>
    <p:sldId id="297" r:id="rId7"/>
    <p:sldId id="304" r:id="rId8"/>
    <p:sldId id="298" r:id="rId9"/>
    <p:sldId id="299" r:id="rId10"/>
    <p:sldId id="307" r:id="rId11"/>
    <p:sldId id="300" r:id="rId12"/>
    <p:sldId id="305" r:id="rId13"/>
    <p:sldId id="301" r:id="rId14"/>
    <p:sldId id="303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IZAITE Karolina (HOME)" initials="KK(" lastIdx="13" clrIdx="0">
    <p:extLst>
      <p:ext uri="{19B8F6BF-5375-455C-9EA6-DF929625EA0E}">
        <p15:presenceInfo xmlns:p15="http://schemas.microsoft.com/office/powerpoint/2012/main" userId="S-1-5-21-1606980848-2025429265-839522115-692547" providerId="AD"/>
      </p:ext>
    </p:extLst>
  </p:cmAuthor>
  <p:cmAuthor id="2" name="CUSCHIERI Mario (HOME)" initials="author" lastIdx="8" clrIdx="1">
    <p:extLst>
      <p:ext uri="{19B8F6BF-5375-455C-9EA6-DF929625EA0E}">
        <p15:presenceInfo xmlns:p15="http://schemas.microsoft.com/office/powerpoint/2012/main" userId="CUSCHIERI Mario (HOM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5C"/>
    <a:srgbClr val="FFCE44"/>
    <a:srgbClr val="0356B1"/>
    <a:srgbClr val="024EA2"/>
    <a:srgbClr val="024B9C"/>
    <a:srgbClr val="035DC1"/>
    <a:srgbClr val="004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5407" autoAdjust="0"/>
  </p:normalViewPr>
  <p:slideViewPr>
    <p:cSldViewPr snapToGrid="0">
      <p:cViewPr varScale="1">
        <p:scale>
          <a:sx n="66" d="100"/>
          <a:sy n="66" d="100"/>
        </p:scale>
        <p:origin x="684" y="60"/>
      </p:cViewPr>
      <p:guideLst>
        <p:guide orient="horz" pos="209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12192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2183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4979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8371761" y="1825625"/>
            <a:ext cx="3358489" cy="3763134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0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97331"/>
          </a:xfrm>
        </p:spPr>
        <p:txBody>
          <a:bodyPr wrap="square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9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4301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59635" y="-59635"/>
            <a:ext cx="6155635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214048" y="1992573"/>
            <a:ext cx="855032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447" y="743802"/>
            <a:ext cx="544923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8331" y="1992572"/>
            <a:ext cx="822604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062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7056" y="1825625"/>
            <a:ext cx="4926841" cy="3769957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17056" y="482860"/>
            <a:ext cx="4669266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6383" y="-46383"/>
            <a:ext cx="6142383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034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0722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1451" y="2284668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36086" y="2284667"/>
            <a:ext cx="3141663" cy="2090737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206774" y="403868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72139" y="4041944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8137503" y="4037437"/>
            <a:ext cx="2669558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0107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713869" y="2159957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713868" y="3968881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24547" y="2159956"/>
            <a:ext cx="2461593" cy="1638159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935227" y="3968880"/>
            <a:ext cx="2520000" cy="1638158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33617" y="2159957"/>
            <a:ext cx="2520000" cy="1638159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324549" y="3968880"/>
            <a:ext cx="2461591" cy="1638158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033617" y="3968881"/>
            <a:ext cx="2520000" cy="1638158"/>
          </a:xfrm>
          <a:noFill/>
        </p:spPr>
        <p:txBody>
          <a:bodyPr tIns="90000"/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8966322" y="2159956"/>
            <a:ext cx="2520000" cy="1638159"/>
          </a:xfrm>
          <a:noFill/>
        </p:spPr>
        <p:txBody>
          <a:bodyPr tIns="90000"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556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643"/>
            <a:ext cx="10515600" cy="782357"/>
          </a:xfrm>
          <a:solidFill>
            <a:schemeClr val="bg1"/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838200" y="3630613"/>
            <a:ext cx="10515600" cy="20351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774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975" y="6059311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18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8"/>
            <a:ext cx="12192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12192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872647"/>
          </a:xfrm>
        </p:spPr>
        <p:txBody>
          <a:bodyPr anchor="t">
            <a:norm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071351" y="3067468"/>
            <a:ext cx="10065224" cy="897754"/>
          </a:xfrm>
        </p:spPr>
        <p:txBody>
          <a:bodyPr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783535"/>
            <a:ext cx="5040313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985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12192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89" y="1078173"/>
            <a:ext cx="12197346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1350" y="1992572"/>
            <a:ext cx="10065224" cy="2149523"/>
          </a:xfrm>
        </p:spPr>
        <p:txBody>
          <a:bodyPr wrap="none" anchor="t">
            <a:noAutofit/>
          </a:bodyPr>
          <a:lstStyle>
            <a:lvl1pPr algn="l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978925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5741158" y="6619164"/>
            <a:ext cx="707409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071351" y="4418049"/>
            <a:ext cx="10065224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800" i="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933" y="258042"/>
            <a:ext cx="1659793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0" y="5557903"/>
            <a:ext cx="5040313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4287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0189" y="1122363"/>
            <a:ext cx="10676038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676038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715" y="6045257"/>
            <a:ext cx="1718512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9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865"/>
            <a:ext cx="171620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2387600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156297" cy="165576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250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60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156297" cy="1240348"/>
          </a:xfrm>
        </p:spPr>
        <p:txBody>
          <a:bodyPr anchor="b">
            <a:noAutofit/>
          </a:bodyPr>
          <a:lstStyle>
            <a:lvl1pPr algn="l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60826"/>
            <a:ext cx="10889439" cy="1620145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833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34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1pPr>
              <a:spcAft>
                <a:spcPts val="1800"/>
              </a:spcAft>
              <a:defRPr/>
            </a:lvl1pPr>
            <a:lvl2pPr>
              <a:spcAft>
                <a:spcPts val="1800"/>
              </a:spcAft>
              <a:defRPr/>
            </a:lvl2pPr>
            <a:lvl3pPr>
              <a:spcAft>
                <a:spcPts val="1800"/>
              </a:spcAft>
              <a:defRPr/>
            </a:lvl3pPr>
            <a:lvl4pPr>
              <a:spcAft>
                <a:spcPts val="1800"/>
              </a:spcAft>
              <a:defRPr/>
            </a:lvl4pPr>
            <a:lvl5pPr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838199" y="0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83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1312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852" y="6045988"/>
            <a:ext cx="1715733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2" r:id="rId2"/>
    <p:sldLayoutId id="2147483657" r:id="rId3"/>
    <p:sldLayoutId id="2147483649" r:id="rId4"/>
    <p:sldLayoutId id="2147483651" r:id="rId5"/>
    <p:sldLayoutId id="2147483669" r:id="rId6"/>
    <p:sldLayoutId id="2147483670" r:id="rId7"/>
    <p:sldLayoutId id="2147483650" r:id="rId8"/>
    <p:sldLayoutId id="2147483660" r:id="rId9"/>
    <p:sldLayoutId id="2147483652" r:id="rId10"/>
    <p:sldLayoutId id="2147483661" r:id="rId11"/>
    <p:sldLayoutId id="2147483653" r:id="rId12"/>
    <p:sldLayoutId id="2147483654" r:id="rId13"/>
    <p:sldLayoutId id="2147483659" r:id="rId14"/>
    <p:sldLayoutId id="2147483658" r:id="rId15"/>
    <p:sldLayoutId id="2147483666" r:id="rId16"/>
    <p:sldLayoutId id="2147483667" r:id="rId17"/>
    <p:sldLayoutId id="2147483668" r:id="rId18"/>
    <p:sldLayoutId id="2147483655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edps.europa.eu/sites/edp/files/publication/16-11-07_sis_ii_guide_of_access_en.pdf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uropeanCommission" TargetMode="External"/><Relationship Id="rId13" Type="http://schemas.openxmlformats.org/officeDocument/2006/relationships/hyperlink" Target="https://medium.com/%40EuropeanCommission" TargetMode="External"/><Relationship Id="rId3" Type="http://schemas.openxmlformats.org/officeDocument/2006/relationships/hyperlink" Target="https://ec.europa.eu/" TargetMode="External"/><Relationship Id="rId7" Type="http://schemas.openxmlformats.org/officeDocument/2006/relationships/hyperlink" Target="https://twitter.com/EUHomeAffairs?s=20" TargetMode="External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twitter.com/eu_commission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5" Type="http://schemas.openxmlformats.org/officeDocument/2006/relationships/hyperlink" Target="https://www.youtube.com/user/EUHomeAffairs" TargetMode="External"/><Relationship Id="rId10" Type="http://schemas.openxmlformats.org/officeDocument/2006/relationships/hyperlink" Target="https://www.linkedin.com/company/european-commission/" TargetMode="External"/><Relationship Id="rId4" Type="http://schemas.openxmlformats.org/officeDocument/2006/relationships/hyperlink" Target="https://europa.eu/" TargetMode="External"/><Relationship Id="rId9" Type="http://schemas.openxmlformats.org/officeDocument/2006/relationships/image" Target="../media/image28.png"/><Relationship Id="rId14" Type="http://schemas.openxmlformats.org/officeDocument/2006/relationships/hyperlink" Target="https://www.youtube.com/user/eutub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b="7053"/>
          <a:stretch/>
        </p:blipFill>
        <p:spPr>
          <a:xfrm>
            <a:off x="4" y="-40943"/>
            <a:ext cx="12192000" cy="6926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714692" y="-1153237"/>
            <a:ext cx="9971589" cy="3758677"/>
          </a:xfrm>
          <a:custGeom>
            <a:avLst/>
            <a:gdLst>
              <a:gd name="connsiteX0" fmla="*/ 0 w 9799093"/>
              <a:gd name="connsiteY0" fmla="*/ 2013045 h 4026090"/>
              <a:gd name="connsiteX1" fmla="*/ 4899547 w 9799093"/>
              <a:gd name="connsiteY1" fmla="*/ 0 h 4026090"/>
              <a:gd name="connsiteX2" fmla="*/ 9799094 w 9799093"/>
              <a:gd name="connsiteY2" fmla="*/ 2013045 h 4026090"/>
              <a:gd name="connsiteX3" fmla="*/ 4899547 w 9799093"/>
              <a:gd name="connsiteY3" fmla="*/ 4026090 h 4026090"/>
              <a:gd name="connsiteX4" fmla="*/ 0 w 9799093"/>
              <a:gd name="connsiteY4" fmla="*/ 2013045 h 4026090"/>
              <a:gd name="connsiteX0" fmla="*/ 0 w 9799094"/>
              <a:gd name="connsiteY0" fmla="*/ 2013045 h 4038212"/>
              <a:gd name="connsiteX1" fmla="*/ 4899547 w 9799094"/>
              <a:gd name="connsiteY1" fmla="*/ 0 h 4038212"/>
              <a:gd name="connsiteX2" fmla="*/ 9799094 w 9799094"/>
              <a:gd name="connsiteY2" fmla="*/ 2013045 h 4038212"/>
              <a:gd name="connsiteX3" fmla="*/ 4899547 w 9799094"/>
              <a:gd name="connsiteY3" fmla="*/ 4026090 h 4038212"/>
              <a:gd name="connsiteX4" fmla="*/ 0 w 9799094"/>
              <a:gd name="connsiteY4" fmla="*/ 2013045 h 4038212"/>
              <a:gd name="connsiteX0" fmla="*/ 26697 w 9825791"/>
              <a:gd name="connsiteY0" fmla="*/ 2013045 h 3688529"/>
              <a:gd name="connsiteX1" fmla="*/ 4926244 w 9825791"/>
              <a:gd name="connsiteY1" fmla="*/ 0 h 3688529"/>
              <a:gd name="connsiteX2" fmla="*/ 9825791 w 9825791"/>
              <a:gd name="connsiteY2" fmla="*/ 2013045 h 3688529"/>
              <a:gd name="connsiteX3" fmla="*/ 3711594 w 9825791"/>
              <a:gd name="connsiteY3" fmla="*/ 3671248 h 3688529"/>
              <a:gd name="connsiteX4" fmla="*/ 26697 w 9825791"/>
              <a:gd name="connsiteY4" fmla="*/ 2013045 h 3688529"/>
              <a:gd name="connsiteX0" fmla="*/ 275196 w 10074290"/>
              <a:gd name="connsiteY0" fmla="*/ 2013045 h 3758677"/>
              <a:gd name="connsiteX1" fmla="*/ 5174743 w 10074290"/>
              <a:gd name="connsiteY1" fmla="*/ 0 h 3758677"/>
              <a:gd name="connsiteX2" fmla="*/ 10074290 w 10074290"/>
              <a:gd name="connsiteY2" fmla="*/ 2013045 h 3758677"/>
              <a:gd name="connsiteX3" fmla="*/ 3960093 w 10074290"/>
              <a:gd name="connsiteY3" fmla="*/ 3671248 h 3758677"/>
              <a:gd name="connsiteX4" fmla="*/ 275196 w 10074290"/>
              <a:gd name="connsiteY4" fmla="*/ 2013045 h 3758677"/>
              <a:gd name="connsiteX0" fmla="*/ 172495 w 9971589"/>
              <a:gd name="connsiteY0" fmla="*/ 2013045 h 3758677"/>
              <a:gd name="connsiteX1" fmla="*/ 5072042 w 9971589"/>
              <a:gd name="connsiteY1" fmla="*/ 0 h 3758677"/>
              <a:gd name="connsiteX2" fmla="*/ 9971589 w 9971589"/>
              <a:gd name="connsiteY2" fmla="*/ 2013045 h 3758677"/>
              <a:gd name="connsiteX3" fmla="*/ 3857392 w 9971589"/>
              <a:gd name="connsiteY3" fmla="*/ 3671248 h 3758677"/>
              <a:gd name="connsiteX4" fmla="*/ 172495 w 9971589"/>
              <a:gd name="connsiteY4" fmla="*/ 2013045 h 375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589" h="3758677">
                <a:moveTo>
                  <a:pt x="172495" y="2013045"/>
                </a:moveTo>
                <a:cubicBezTo>
                  <a:pt x="142925" y="1906137"/>
                  <a:pt x="2366097" y="0"/>
                  <a:pt x="5072042" y="0"/>
                </a:cubicBezTo>
                <a:cubicBezTo>
                  <a:pt x="7777987" y="0"/>
                  <a:pt x="9971589" y="901271"/>
                  <a:pt x="9971589" y="2013045"/>
                </a:cubicBezTo>
                <a:cubicBezTo>
                  <a:pt x="9971589" y="3124819"/>
                  <a:pt x="8978992" y="4053385"/>
                  <a:pt x="3857392" y="3671248"/>
                </a:cubicBezTo>
                <a:cubicBezTo>
                  <a:pt x="-1264208" y="3289111"/>
                  <a:pt x="202065" y="2119953"/>
                  <a:pt x="172495" y="20130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01993" y="223567"/>
            <a:ext cx="77870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Turvallisuutta, </a:t>
            </a:r>
            <a:r>
              <a:rPr lang="fi-FI" sz="4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oikeussuojaa</a:t>
            </a:r>
          </a:p>
          <a:p>
            <a:r>
              <a:rPr lang="fi-FI" sz="4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ja liikkumisvapautta</a:t>
            </a:r>
            <a:endParaRPr lang="fi-FI" sz="4400" b="1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168" y="1839399"/>
            <a:ext cx="658451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100" b="1">
                <a:solidFill>
                  <a:srgbClr val="FFCE44"/>
                </a:solidFill>
                <a:latin typeface="EC Square Sans Pro" panose="020B0506040000020004" pitchFamily="34" charset="0"/>
              </a:rPr>
              <a:t>SCHENGENIN TIETOJÄRJESTELMÄ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45" y="1268730"/>
            <a:ext cx="5200650" cy="520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8" y="6059311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747" y="1935594"/>
            <a:ext cx="83304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i-FI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Vakavaan rikokseen syyllistynyt rikollisjärjestön jäsen saatiin kiinni </a:t>
            </a:r>
            <a:r>
              <a:rPr lang="fi-FI" sz="20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SIS:n</a:t>
            </a:r>
            <a:r>
              <a:rPr lang="fi-FI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avulla </a:t>
            </a:r>
          </a:p>
          <a:p>
            <a:pPr>
              <a:spcAft>
                <a:spcPts val="0"/>
              </a:spcAft>
            </a:pPr>
            <a:endParaRPr lang="en-GB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Italian viranomaiset etsivät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rikollisjärjestön jäsentä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joka oli syyllistynyt avunantoon maaliskuun 2014 ja kesäkuun 2019 välillä tapahtuneissa, muun muassa alaikäisiin kohdistuneissa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prostituutiorikoksissa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Vuonna 2020 hänet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pysäytettiin liikenneratsiassa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Irlannissa, mutta paikalliset poliisit eivät tienneet Italian etsintäkuulutuksesta.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Italia teki SIS-kuulutuksen 29.6.2021, ja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etsintäkuulutettu pidätettiin samana päivänä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Irlannissa</a:t>
            </a:r>
            <a:r>
              <a:rPr lang="fi-FI" sz="2000" dirty="0" smtClean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i-FI" sz="2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0046" y="1126804"/>
            <a:ext cx="5339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SIS käytännössä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-11811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943" y="512151"/>
            <a:ext cx="78710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Tehokkaampaa ulkorajavalvontaa</a:t>
            </a:r>
          </a:p>
        </p:txBody>
      </p:sp>
      <p:sp>
        <p:nvSpPr>
          <p:cNvPr id="3" name="Rectangle 2"/>
          <p:cNvSpPr/>
          <p:nvPr/>
        </p:nvSpPr>
        <p:spPr>
          <a:xfrm>
            <a:off x="973504" y="1420258"/>
            <a:ext cx="97591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>
                <a:solidFill>
                  <a:srgbClr val="1E325C"/>
                </a:solidFill>
                <a:latin typeface="EC Square Sans Pro" panose="020B0506040000020004" pitchFamily="34" charset="0"/>
              </a:rPr>
              <a:t>SIS-järjestelmän uusilla toiminnoilla rajavartijat ja viranomaiset voivat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4" y="481698"/>
            <a:ext cx="633470" cy="633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905" y="2019388"/>
            <a:ext cx="63967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tunnistaa nopeammin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EU:n ulkopuolisten maiden kansalaiset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joista on tehty kuulutus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maahantulo- tai oleskelukiellon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tai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turvallisuusuhan vuoksi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ja havaita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asiakirjaväärennökset</a:t>
            </a:r>
          </a:p>
        </p:txBody>
      </p:sp>
      <p:sp>
        <p:nvSpPr>
          <p:cNvPr id="9" name="Oval 8"/>
          <p:cNvSpPr/>
          <p:nvPr/>
        </p:nvSpPr>
        <p:spPr>
          <a:xfrm>
            <a:off x="-679735" y="3937000"/>
            <a:ext cx="6978935" cy="3859578"/>
          </a:xfrm>
          <a:custGeom>
            <a:avLst/>
            <a:gdLst>
              <a:gd name="connsiteX0" fmla="*/ 0 w 7700790"/>
              <a:gd name="connsiteY0" fmla="*/ 2076680 h 4153359"/>
              <a:gd name="connsiteX1" fmla="*/ 3850395 w 7700790"/>
              <a:gd name="connsiteY1" fmla="*/ 0 h 4153359"/>
              <a:gd name="connsiteX2" fmla="*/ 7700790 w 7700790"/>
              <a:gd name="connsiteY2" fmla="*/ 2076680 h 4153359"/>
              <a:gd name="connsiteX3" fmla="*/ 3850395 w 7700790"/>
              <a:gd name="connsiteY3" fmla="*/ 4153360 h 4153359"/>
              <a:gd name="connsiteX4" fmla="*/ 0 w 7700790"/>
              <a:gd name="connsiteY4" fmla="*/ 2076680 h 4153359"/>
              <a:gd name="connsiteX0" fmla="*/ 0 w 7700790"/>
              <a:gd name="connsiteY0" fmla="*/ 2076680 h 4153360"/>
              <a:gd name="connsiteX1" fmla="*/ 3850395 w 7700790"/>
              <a:gd name="connsiteY1" fmla="*/ 0 h 4153360"/>
              <a:gd name="connsiteX2" fmla="*/ 7700790 w 7700790"/>
              <a:gd name="connsiteY2" fmla="*/ 2076680 h 4153360"/>
              <a:gd name="connsiteX3" fmla="*/ 3850395 w 7700790"/>
              <a:gd name="connsiteY3" fmla="*/ 4153360 h 4153360"/>
              <a:gd name="connsiteX4" fmla="*/ 0 w 7700790"/>
              <a:gd name="connsiteY4" fmla="*/ 2076680 h 4153360"/>
              <a:gd name="connsiteX0" fmla="*/ 0 w 7716710"/>
              <a:gd name="connsiteY0" fmla="*/ 2076680 h 4153360"/>
              <a:gd name="connsiteX1" fmla="*/ 3850395 w 7716710"/>
              <a:gd name="connsiteY1" fmla="*/ 0 h 4153360"/>
              <a:gd name="connsiteX2" fmla="*/ 7700790 w 7716710"/>
              <a:gd name="connsiteY2" fmla="*/ 2076680 h 4153360"/>
              <a:gd name="connsiteX3" fmla="*/ 3850395 w 7716710"/>
              <a:gd name="connsiteY3" fmla="*/ 4153360 h 4153360"/>
              <a:gd name="connsiteX4" fmla="*/ 0 w 7716710"/>
              <a:gd name="connsiteY4" fmla="*/ 2076680 h 4153360"/>
              <a:gd name="connsiteX0" fmla="*/ 18 w 7716985"/>
              <a:gd name="connsiteY0" fmla="*/ 1884474 h 3961154"/>
              <a:gd name="connsiteX1" fmla="*/ 3898539 w 7716985"/>
              <a:gd name="connsiteY1" fmla="*/ 299 h 3961154"/>
              <a:gd name="connsiteX2" fmla="*/ 7700808 w 7716985"/>
              <a:gd name="connsiteY2" fmla="*/ 1884474 h 3961154"/>
              <a:gd name="connsiteX3" fmla="*/ 3850413 w 7716985"/>
              <a:gd name="connsiteY3" fmla="*/ 3961154 h 3961154"/>
              <a:gd name="connsiteX4" fmla="*/ 18 w 7716985"/>
              <a:gd name="connsiteY4" fmla="*/ 1884474 h 3961154"/>
              <a:gd name="connsiteX0" fmla="*/ 18 w 7718156"/>
              <a:gd name="connsiteY0" fmla="*/ 1949670 h 4026350"/>
              <a:gd name="connsiteX1" fmla="*/ 3898539 w 7718156"/>
              <a:gd name="connsiteY1" fmla="*/ 65495 h 4026350"/>
              <a:gd name="connsiteX2" fmla="*/ 7700808 w 7718156"/>
              <a:gd name="connsiteY2" fmla="*/ 1949670 h 4026350"/>
              <a:gd name="connsiteX3" fmla="*/ 3850413 w 7718156"/>
              <a:gd name="connsiteY3" fmla="*/ 4026350 h 4026350"/>
              <a:gd name="connsiteX4" fmla="*/ 18 w 7718156"/>
              <a:gd name="connsiteY4" fmla="*/ 1949670 h 4026350"/>
              <a:gd name="connsiteX0" fmla="*/ 52540 w 7770678"/>
              <a:gd name="connsiteY0" fmla="*/ 1949670 h 4026350"/>
              <a:gd name="connsiteX1" fmla="*/ 3951061 w 7770678"/>
              <a:gd name="connsiteY1" fmla="*/ 65495 h 4026350"/>
              <a:gd name="connsiteX2" fmla="*/ 7753330 w 7770678"/>
              <a:gd name="connsiteY2" fmla="*/ 1949670 h 4026350"/>
              <a:gd name="connsiteX3" fmla="*/ 3902935 w 7770678"/>
              <a:gd name="connsiteY3" fmla="*/ 4026350 h 4026350"/>
              <a:gd name="connsiteX4" fmla="*/ 52540 w 7770678"/>
              <a:gd name="connsiteY4" fmla="*/ 1949670 h 402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0678" h="4026350">
                <a:moveTo>
                  <a:pt x="52540" y="1949670"/>
                </a:moveTo>
                <a:cubicBezTo>
                  <a:pt x="541824" y="687949"/>
                  <a:pt x="2463060" y="258000"/>
                  <a:pt x="3951061" y="65495"/>
                </a:cubicBezTo>
                <a:cubicBezTo>
                  <a:pt x="5439062" y="-127010"/>
                  <a:pt x="8005993" y="-3365"/>
                  <a:pt x="7753330" y="1949670"/>
                </a:cubicBezTo>
                <a:cubicBezTo>
                  <a:pt x="7753330" y="3096589"/>
                  <a:pt x="5186400" y="4026350"/>
                  <a:pt x="3902935" y="4026350"/>
                </a:cubicBezTo>
                <a:cubicBezTo>
                  <a:pt x="2619470" y="4026350"/>
                  <a:pt x="-436744" y="3211391"/>
                  <a:pt x="52540" y="194967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8674" t="-4417" r="-156" b="78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437707" y="2019388"/>
            <a:ext cx="4544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hakea järjestelmästä kuulutuksia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EU-kansalaisista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jotka on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etsintäkuulutettu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tai joita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epäillään rikoksesta </a:t>
            </a:r>
          </a:p>
        </p:txBody>
      </p:sp>
    </p:spTree>
    <p:extLst>
      <p:ext uri="{BB962C8B-B14F-4D97-AF65-F5344CB8AC3E}">
        <p14:creationId xmlns:p14="http://schemas.microsoft.com/office/powerpoint/2010/main" val="31612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866" y="942340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>
                <a:solidFill>
                  <a:srgbClr val="1E325C"/>
                </a:solidFill>
                <a:latin typeface="EC Square Sans Pro" panose="020B0506040000020004" pitchFamily="34" charset="0"/>
              </a:rPr>
              <a:t>SIS käytännössä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166" y="1861666"/>
            <a:ext cx="100085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i-FI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Ryöstöstä etsintäkuulutettu saatiin kiinni </a:t>
            </a:r>
            <a:r>
              <a:rPr lang="fi-FI" sz="24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SIS:n</a:t>
            </a:r>
            <a:r>
              <a:rPr lang="fi-FI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avulla</a:t>
            </a:r>
          </a:p>
          <a:p>
            <a:pPr algn="just">
              <a:spcAft>
                <a:spcPts val="0"/>
              </a:spcAft>
            </a:pPr>
            <a:endParaRPr lang="en-GB" sz="24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Henkilö saapui ilman henkilöasiakirjoja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4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Lampedusaan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maahantulijoiden joukossa. </a:t>
            </a:r>
          </a:p>
          <a:p>
            <a:pPr algn="just"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Kun hänen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sormenjälkensä tutkittiin SIS-järjestelmässä SIS–AFIS-toiminnon avulla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saatiin selville, että Saksan oikeusviranomaiset olivat tehneet hänestä ryöstön perusteella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eurooppalaisen pidätysmääräyksen, mutta eri nimellä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Henkilö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pidätettiin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luovutettiin sittemmin Saksan viranomaisille.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43"/>
          <a:stretch/>
        </p:blipFill>
        <p:spPr>
          <a:xfrm>
            <a:off x="8407400" y="-228600"/>
            <a:ext cx="55626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7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1586" y="752460"/>
            <a:ext cx="5127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SIS ja yksilön oikeudet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7079" y="1618298"/>
            <a:ext cx="77724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Oikeus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nähdä, oikaista ja poistaa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omat järjestelmään tallennetut henkilötiedot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Oikeus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saada tieto palauttamista tai maahantulon ja maassa oleskelun epäämistä koskevasta kuulutuksesta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joka kohdistuu henkilöön itseensä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Oikeudellinen menettely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jolla voi hakea oikeutta nähdä, oikaista tai poistaa tietoja tai saada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vahingonkorvauksia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jos tietoja on käsitelty lainvastaisesti jossakin EU-maassa</a:t>
            </a:r>
          </a:p>
          <a:p>
            <a:endParaRPr lang="en-US" sz="24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i="1" dirty="0">
                <a:solidFill>
                  <a:srgbClr val="1E325C"/>
                </a:solidFill>
                <a:latin typeface="EC Square Sans Pro" panose="020B0506040000020004" pitchFamily="34" charset="0"/>
                <a:hlinkClick r:id="rId2"/>
              </a:rPr>
              <a:t>Opas tiedonsaantioikeuden käyttöön</a:t>
            </a:r>
          </a:p>
        </p:txBody>
      </p:sp>
      <p:sp>
        <p:nvSpPr>
          <p:cNvPr id="4" name="Oval 3"/>
          <p:cNvSpPr/>
          <p:nvPr/>
        </p:nvSpPr>
        <p:spPr>
          <a:xfrm>
            <a:off x="-849986" y="888789"/>
            <a:ext cx="4435399" cy="6914803"/>
          </a:xfrm>
          <a:custGeom>
            <a:avLst/>
            <a:gdLst>
              <a:gd name="connsiteX0" fmla="*/ 0 w 4848727"/>
              <a:gd name="connsiteY0" fmla="*/ 3050005 h 6100010"/>
              <a:gd name="connsiteX1" fmla="*/ 2424364 w 4848727"/>
              <a:gd name="connsiteY1" fmla="*/ 0 h 6100010"/>
              <a:gd name="connsiteX2" fmla="*/ 4848728 w 4848727"/>
              <a:gd name="connsiteY2" fmla="*/ 3050005 h 6100010"/>
              <a:gd name="connsiteX3" fmla="*/ 2424364 w 4848727"/>
              <a:gd name="connsiteY3" fmla="*/ 6100010 h 6100010"/>
              <a:gd name="connsiteX4" fmla="*/ 0 w 4848727"/>
              <a:gd name="connsiteY4" fmla="*/ 3050005 h 6100010"/>
              <a:gd name="connsiteX0" fmla="*/ 0 w 4848728"/>
              <a:gd name="connsiteY0" fmla="*/ 3050005 h 6100010"/>
              <a:gd name="connsiteX1" fmla="*/ 2424364 w 4848728"/>
              <a:gd name="connsiteY1" fmla="*/ 0 h 6100010"/>
              <a:gd name="connsiteX2" fmla="*/ 4848728 w 4848728"/>
              <a:gd name="connsiteY2" fmla="*/ 3050005 h 6100010"/>
              <a:gd name="connsiteX3" fmla="*/ 2424364 w 4848728"/>
              <a:gd name="connsiteY3" fmla="*/ 6100010 h 6100010"/>
              <a:gd name="connsiteX4" fmla="*/ 0 w 4848728"/>
              <a:gd name="connsiteY4" fmla="*/ 3050005 h 6100010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2249"/>
              <a:gd name="connsiteX1" fmla="*/ 2424364 w 4716380"/>
              <a:gd name="connsiteY1" fmla="*/ 1008 h 6102249"/>
              <a:gd name="connsiteX2" fmla="*/ 4716380 w 4716380"/>
              <a:gd name="connsiteY2" fmla="*/ 3315707 h 6102249"/>
              <a:gd name="connsiteX3" fmla="*/ 2424364 w 4716380"/>
              <a:gd name="connsiteY3" fmla="*/ 6101018 h 6102249"/>
              <a:gd name="connsiteX4" fmla="*/ 0 w 4716380"/>
              <a:gd name="connsiteY4" fmla="*/ 3051013 h 6102249"/>
              <a:gd name="connsiteX0" fmla="*/ 0 w 4716380"/>
              <a:gd name="connsiteY0" fmla="*/ 3051013 h 6103809"/>
              <a:gd name="connsiteX1" fmla="*/ 2424364 w 4716380"/>
              <a:gd name="connsiteY1" fmla="*/ 1008 h 6103809"/>
              <a:gd name="connsiteX2" fmla="*/ 4716380 w 4716380"/>
              <a:gd name="connsiteY2" fmla="*/ 3315707 h 6103809"/>
              <a:gd name="connsiteX3" fmla="*/ 2424364 w 4716380"/>
              <a:gd name="connsiteY3" fmla="*/ 6101018 h 6103809"/>
              <a:gd name="connsiteX4" fmla="*/ 0 w 4716380"/>
              <a:gd name="connsiteY4" fmla="*/ 3051013 h 6103809"/>
              <a:gd name="connsiteX0" fmla="*/ 0 w 4716380"/>
              <a:gd name="connsiteY0" fmla="*/ 3053190 h 6105986"/>
              <a:gd name="connsiteX1" fmla="*/ 2424364 w 4716380"/>
              <a:gd name="connsiteY1" fmla="*/ 3185 h 6105986"/>
              <a:gd name="connsiteX2" fmla="*/ 4716380 w 4716380"/>
              <a:gd name="connsiteY2" fmla="*/ 3317884 h 6105986"/>
              <a:gd name="connsiteX3" fmla="*/ 2424364 w 4716380"/>
              <a:gd name="connsiteY3" fmla="*/ 6103195 h 6105986"/>
              <a:gd name="connsiteX4" fmla="*/ 0 w 4716380"/>
              <a:gd name="connsiteY4" fmla="*/ 3053190 h 6105986"/>
              <a:gd name="connsiteX0" fmla="*/ 6756 w 4723136"/>
              <a:gd name="connsiteY0" fmla="*/ 3196487 h 6249283"/>
              <a:gd name="connsiteX1" fmla="*/ 1961889 w 4723136"/>
              <a:gd name="connsiteY1" fmla="*/ 2103 h 6249283"/>
              <a:gd name="connsiteX2" fmla="*/ 4723136 w 4723136"/>
              <a:gd name="connsiteY2" fmla="*/ 3461181 h 6249283"/>
              <a:gd name="connsiteX3" fmla="*/ 2431120 w 4723136"/>
              <a:gd name="connsiteY3" fmla="*/ 6246492 h 6249283"/>
              <a:gd name="connsiteX4" fmla="*/ 6756 w 4723136"/>
              <a:gd name="connsiteY4" fmla="*/ 3196487 h 6249283"/>
              <a:gd name="connsiteX0" fmla="*/ 6756 w 4723136"/>
              <a:gd name="connsiteY0" fmla="*/ 3196487 h 6279975"/>
              <a:gd name="connsiteX1" fmla="*/ 1961889 w 4723136"/>
              <a:gd name="connsiteY1" fmla="*/ 2103 h 6279975"/>
              <a:gd name="connsiteX2" fmla="*/ 4723136 w 4723136"/>
              <a:gd name="connsiteY2" fmla="*/ 3461181 h 6279975"/>
              <a:gd name="connsiteX3" fmla="*/ 2431120 w 4723136"/>
              <a:gd name="connsiteY3" fmla="*/ 6246492 h 6279975"/>
              <a:gd name="connsiteX4" fmla="*/ 6756 w 4723136"/>
              <a:gd name="connsiteY4" fmla="*/ 3196487 h 6279975"/>
              <a:gd name="connsiteX0" fmla="*/ 3530 w 4768037"/>
              <a:gd name="connsiteY0" fmla="*/ 3229476 h 6281311"/>
              <a:gd name="connsiteX1" fmla="*/ 1958663 w 4768037"/>
              <a:gd name="connsiteY1" fmla="*/ 35092 h 6281311"/>
              <a:gd name="connsiteX2" fmla="*/ 4768037 w 4768037"/>
              <a:gd name="connsiteY2" fmla="*/ 2796338 h 6281311"/>
              <a:gd name="connsiteX3" fmla="*/ 2427894 w 4768037"/>
              <a:gd name="connsiteY3" fmla="*/ 6279481 h 6281311"/>
              <a:gd name="connsiteX4" fmla="*/ 3530 w 4768037"/>
              <a:gd name="connsiteY4" fmla="*/ 3229476 h 6281311"/>
              <a:gd name="connsiteX0" fmla="*/ 4927 w 4324266"/>
              <a:gd name="connsiteY0" fmla="*/ 4796131 h 6445019"/>
              <a:gd name="connsiteX1" fmla="*/ 1514892 w 4324266"/>
              <a:gd name="connsiteY1" fmla="*/ 133894 h 6445019"/>
              <a:gd name="connsiteX2" fmla="*/ 4324266 w 4324266"/>
              <a:gd name="connsiteY2" fmla="*/ 2895140 h 6445019"/>
              <a:gd name="connsiteX3" fmla="*/ 1984123 w 4324266"/>
              <a:gd name="connsiteY3" fmla="*/ 6378283 h 6445019"/>
              <a:gd name="connsiteX4" fmla="*/ 4927 w 4324266"/>
              <a:gd name="connsiteY4" fmla="*/ 4796131 h 6445019"/>
              <a:gd name="connsiteX0" fmla="*/ 116060 w 4435399"/>
              <a:gd name="connsiteY0" fmla="*/ 4796131 h 6914803"/>
              <a:gd name="connsiteX1" fmla="*/ 1626025 w 4435399"/>
              <a:gd name="connsiteY1" fmla="*/ 133894 h 6914803"/>
              <a:gd name="connsiteX2" fmla="*/ 4435399 w 4435399"/>
              <a:gd name="connsiteY2" fmla="*/ 2895140 h 6914803"/>
              <a:gd name="connsiteX3" fmla="*/ 2095256 w 4435399"/>
              <a:gd name="connsiteY3" fmla="*/ 6378283 h 6914803"/>
              <a:gd name="connsiteX4" fmla="*/ 116060 w 4435399"/>
              <a:gd name="connsiteY4" fmla="*/ 4796131 h 691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399" h="6914803">
                <a:moveTo>
                  <a:pt x="116060" y="4796131"/>
                </a:moveTo>
                <a:cubicBezTo>
                  <a:pt x="-395282" y="1577684"/>
                  <a:pt x="906135" y="450726"/>
                  <a:pt x="1626025" y="133894"/>
                </a:cubicBezTo>
                <a:cubicBezTo>
                  <a:pt x="2345915" y="-182938"/>
                  <a:pt x="4375241" y="-172963"/>
                  <a:pt x="4435399" y="2895140"/>
                </a:cubicBezTo>
                <a:cubicBezTo>
                  <a:pt x="4375241" y="5265411"/>
                  <a:pt x="2815146" y="6061451"/>
                  <a:pt x="2095256" y="6378283"/>
                </a:cubicBezTo>
                <a:cubicBezTo>
                  <a:pt x="1375366" y="6695115"/>
                  <a:pt x="627402" y="8014578"/>
                  <a:pt x="116060" y="4796131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15" t="1" r="-82735" b="131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85" y="705018"/>
            <a:ext cx="870284" cy="7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460958" y="-806116"/>
            <a:ext cx="6063916" cy="2827421"/>
          </a:xfrm>
          <a:prstGeom prst="ellipse">
            <a:avLst/>
          </a:pr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680598" y="465039"/>
            <a:ext cx="2884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>
                <a:solidFill>
                  <a:schemeClr val="bg1"/>
                </a:solidFill>
                <a:latin typeface="EC Square Sans Pro Medium" panose="020B0500000000020004" pitchFamily="34" charset="0"/>
              </a:rPr>
              <a:t>Seuraa aihetta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3386848"/>
            <a:ext cx="684199" cy="7501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790" y="3531491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>
                <a:hlinkClick r:id="rId3"/>
              </a:rPr>
              <a:t>ec.europa.eu/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08" y="4283539"/>
            <a:ext cx="684199" cy="750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7790" y="4489335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>
                <a:hlinkClick r:id="rId4"/>
              </a:rPr>
              <a:t>europa.eu/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38" y="2998352"/>
            <a:ext cx="640631" cy="702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40220" y="3146663"/>
            <a:ext cx="2169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>
                <a:hlinkClick r:id="rId6"/>
              </a:rPr>
              <a:t>@EU_Commission</a:t>
            </a:r>
          </a:p>
          <a:p>
            <a:r>
              <a:rPr lang="fi-FI" sz="1600">
                <a:hlinkClick r:id="rId7"/>
              </a:rPr>
              <a:t>@EUHomeAffairs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52251" y="4758778"/>
            <a:ext cx="24878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>
                <a:hlinkClick r:id="rId8"/>
              </a:rPr>
              <a:t>@EuropeanCommission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69" y="4586413"/>
            <a:ext cx="620230" cy="6815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990327" y="4290043"/>
            <a:ext cx="22712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>
                <a:hlinkClick r:id="rId10"/>
              </a:rPr>
              <a:t>European Commission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45" y="4119669"/>
            <a:ext cx="620230" cy="681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645" y="3333645"/>
            <a:ext cx="568985" cy="623695"/>
          </a:xfrm>
          <a:prstGeom prst="rect">
            <a:avLst/>
          </a:prstGeom>
        </p:spPr>
      </p:pic>
      <p:sp>
        <p:nvSpPr>
          <p:cNvPr id="15" name="Rectangle 14">
            <a:hlinkClick r:id="rId13"/>
          </p:cNvPr>
          <p:cNvSpPr/>
          <p:nvPr/>
        </p:nvSpPr>
        <p:spPr>
          <a:xfrm>
            <a:off x="8935694" y="3471215"/>
            <a:ext cx="2465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>
                <a:hlinkClick r:id="rId13"/>
              </a:rPr>
              <a:t>@EuropeanCommission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51240" y="3889837"/>
            <a:ext cx="2025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600">
                <a:hlinkClick r:id="rId14"/>
              </a:rPr>
              <a:t>EUTube</a:t>
            </a:r>
          </a:p>
          <a:p>
            <a:r>
              <a:rPr lang="fi-FI" sz="1600">
                <a:hlinkClick r:id="rId15"/>
              </a:rPr>
              <a:t>EU Home Affairs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7" y="3698897"/>
            <a:ext cx="660728" cy="7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-1094874" y="-1431758"/>
            <a:ext cx="10948737" cy="6063916"/>
          </a:xfrm>
          <a:prstGeom prst="ellipse">
            <a:avLst/>
          </a:prstGeom>
          <a:solidFill>
            <a:srgbClr val="1E325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45721" y="1439597"/>
            <a:ext cx="3575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6000">
                <a:solidFill>
                  <a:schemeClr val="bg1"/>
                </a:solidFill>
                <a:latin typeface="EC Square Sans Pro Medium" panose="020B0500000000020004" pitchFamily="34" charset="0"/>
              </a:rPr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6068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8607" y="577858"/>
            <a:ext cx="8188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Schengenin tietojärjestelmä (SIS)</a:t>
            </a:r>
          </a:p>
        </p:txBody>
      </p:sp>
      <p:sp>
        <p:nvSpPr>
          <p:cNvPr id="3" name="Oval 2"/>
          <p:cNvSpPr/>
          <p:nvPr/>
        </p:nvSpPr>
        <p:spPr>
          <a:xfrm>
            <a:off x="882613" y="1403567"/>
            <a:ext cx="12148359" cy="6388153"/>
          </a:xfrm>
          <a:custGeom>
            <a:avLst/>
            <a:gdLst>
              <a:gd name="connsiteX0" fmla="*/ 0 w 13047261"/>
              <a:gd name="connsiteY0" fmla="*/ 3330054 h 6660108"/>
              <a:gd name="connsiteX1" fmla="*/ 6523631 w 13047261"/>
              <a:gd name="connsiteY1" fmla="*/ 0 h 6660108"/>
              <a:gd name="connsiteX2" fmla="*/ 13047262 w 13047261"/>
              <a:gd name="connsiteY2" fmla="*/ 3330054 h 6660108"/>
              <a:gd name="connsiteX3" fmla="*/ 6523631 w 13047261"/>
              <a:gd name="connsiteY3" fmla="*/ 6660108 h 6660108"/>
              <a:gd name="connsiteX4" fmla="*/ 0 w 13047261"/>
              <a:gd name="connsiteY4" fmla="*/ 3330054 h 6660108"/>
              <a:gd name="connsiteX0" fmla="*/ 2208 w 13049470"/>
              <a:gd name="connsiteY0" fmla="*/ 3330054 h 6660108"/>
              <a:gd name="connsiteX1" fmla="*/ 6525839 w 13049470"/>
              <a:gd name="connsiteY1" fmla="*/ 0 h 6660108"/>
              <a:gd name="connsiteX2" fmla="*/ 13049470 w 13049470"/>
              <a:gd name="connsiteY2" fmla="*/ 3330054 h 6660108"/>
              <a:gd name="connsiteX3" fmla="*/ 6525839 w 13049470"/>
              <a:gd name="connsiteY3" fmla="*/ 6660108 h 6660108"/>
              <a:gd name="connsiteX4" fmla="*/ 2208 w 13049470"/>
              <a:gd name="connsiteY4" fmla="*/ 3330054 h 6660108"/>
              <a:gd name="connsiteX0" fmla="*/ 2208 w 13049470"/>
              <a:gd name="connsiteY0" fmla="*/ 3356089 h 6686143"/>
              <a:gd name="connsiteX1" fmla="*/ 6525839 w 13049470"/>
              <a:gd name="connsiteY1" fmla="*/ 26035 h 6686143"/>
              <a:gd name="connsiteX2" fmla="*/ 13049470 w 13049470"/>
              <a:gd name="connsiteY2" fmla="*/ 3356089 h 6686143"/>
              <a:gd name="connsiteX3" fmla="*/ 6525839 w 13049470"/>
              <a:gd name="connsiteY3" fmla="*/ 6686143 h 6686143"/>
              <a:gd name="connsiteX4" fmla="*/ 2208 w 13049470"/>
              <a:gd name="connsiteY4" fmla="*/ 3356089 h 6686143"/>
              <a:gd name="connsiteX0" fmla="*/ 467 w 13047729"/>
              <a:gd name="connsiteY0" fmla="*/ 3272784 h 6602838"/>
              <a:gd name="connsiteX1" fmla="*/ 6783406 w 13047729"/>
              <a:gd name="connsiteY1" fmla="*/ 10968 h 6602838"/>
              <a:gd name="connsiteX2" fmla="*/ 13047729 w 13047729"/>
              <a:gd name="connsiteY2" fmla="*/ 3272784 h 6602838"/>
              <a:gd name="connsiteX3" fmla="*/ 6524098 w 13047729"/>
              <a:gd name="connsiteY3" fmla="*/ 6602838 h 6602838"/>
              <a:gd name="connsiteX4" fmla="*/ 467 w 13047729"/>
              <a:gd name="connsiteY4" fmla="*/ 3272784 h 6602838"/>
              <a:gd name="connsiteX0" fmla="*/ 467 w 13047729"/>
              <a:gd name="connsiteY0" fmla="*/ 3327654 h 6657708"/>
              <a:gd name="connsiteX1" fmla="*/ 6783406 w 13047729"/>
              <a:gd name="connsiteY1" fmla="*/ 65838 h 6657708"/>
              <a:gd name="connsiteX2" fmla="*/ 13047729 w 13047729"/>
              <a:gd name="connsiteY2" fmla="*/ 3327654 h 6657708"/>
              <a:gd name="connsiteX3" fmla="*/ 6524098 w 13047729"/>
              <a:gd name="connsiteY3" fmla="*/ 6657708 h 6657708"/>
              <a:gd name="connsiteX4" fmla="*/ 467 w 13047729"/>
              <a:gd name="connsiteY4" fmla="*/ 3327654 h 6657708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60490 h 6690544"/>
              <a:gd name="connsiteX1" fmla="*/ 6786661 w 13050984"/>
              <a:gd name="connsiteY1" fmla="*/ 98674 h 6690544"/>
              <a:gd name="connsiteX2" fmla="*/ 13050984 w 13050984"/>
              <a:gd name="connsiteY2" fmla="*/ 3360490 h 6690544"/>
              <a:gd name="connsiteX3" fmla="*/ 6527353 w 13050984"/>
              <a:gd name="connsiteY3" fmla="*/ 6690544 h 6690544"/>
              <a:gd name="connsiteX4" fmla="*/ 3722 w 13050984"/>
              <a:gd name="connsiteY4" fmla="*/ 3360490 h 6690544"/>
              <a:gd name="connsiteX0" fmla="*/ 3722 w 13050984"/>
              <a:gd name="connsiteY0" fmla="*/ 3385225 h 6715279"/>
              <a:gd name="connsiteX1" fmla="*/ 6786661 w 13050984"/>
              <a:gd name="connsiteY1" fmla="*/ 123409 h 6715279"/>
              <a:gd name="connsiteX2" fmla="*/ 13050984 w 13050984"/>
              <a:gd name="connsiteY2" fmla="*/ 3385225 h 6715279"/>
              <a:gd name="connsiteX3" fmla="*/ 6527353 w 13050984"/>
              <a:gd name="connsiteY3" fmla="*/ 6715279 h 6715279"/>
              <a:gd name="connsiteX4" fmla="*/ 3722 w 13050984"/>
              <a:gd name="connsiteY4" fmla="*/ 3385225 h 6715279"/>
              <a:gd name="connsiteX0" fmla="*/ 8508 w 13055770"/>
              <a:gd name="connsiteY0" fmla="*/ 3387254 h 6717308"/>
              <a:gd name="connsiteX1" fmla="*/ 6791447 w 13055770"/>
              <a:gd name="connsiteY1" fmla="*/ 125438 h 6717308"/>
              <a:gd name="connsiteX2" fmla="*/ 13055770 w 13055770"/>
              <a:gd name="connsiteY2" fmla="*/ 3387254 h 6717308"/>
              <a:gd name="connsiteX3" fmla="*/ 6532139 w 13055770"/>
              <a:gd name="connsiteY3" fmla="*/ 6717308 h 6717308"/>
              <a:gd name="connsiteX4" fmla="*/ 8508 w 13055770"/>
              <a:gd name="connsiteY4" fmla="*/ 3387254 h 6717308"/>
              <a:gd name="connsiteX0" fmla="*/ 6467 w 12606499"/>
              <a:gd name="connsiteY0" fmla="*/ 3037843 h 6593740"/>
              <a:gd name="connsiteX1" fmla="*/ 6342176 w 12606499"/>
              <a:gd name="connsiteY1" fmla="*/ 1194 h 6593740"/>
              <a:gd name="connsiteX2" fmla="*/ 12606499 w 12606499"/>
              <a:gd name="connsiteY2" fmla="*/ 3263010 h 6593740"/>
              <a:gd name="connsiteX3" fmla="*/ 6082868 w 12606499"/>
              <a:gd name="connsiteY3" fmla="*/ 6593064 h 6593740"/>
              <a:gd name="connsiteX4" fmla="*/ 6467 w 12606499"/>
              <a:gd name="connsiteY4" fmla="*/ 3037843 h 6593740"/>
              <a:gd name="connsiteX0" fmla="*/ 2238 w 12602270"/>
              <a:gd name="connsiteY0" fmla="*/ 3055997 h 6611894"/>
              <a:gd name="connsiteX1" fmla="*/ 6337947 w 12602270"/>
              <a:gd name="connsiteY1" fmla="*/ 19348 h 6611894"/>
              <a:gd name="connsiteX2" fmla="*/ 12602270 w 12602270"/>
              <a:gd name="connsiteY2" fmla="*/ 3281164 h 6611894"/>
              <a:gd name="connsiteX3" fmla="*/ 6078639 w 12602270"/>
              <a:gd name="connsiteY3" fmla="*/ 6611218 h 6611894"/>
              <a:gd name="connsiteX4" fmla="*/ 2238 w 12602270"/>
              <a:gd name="connsiteY4" fmla="*/ 3055997 h 6611894"/>
              <a:gd name="connsiteX0" fmla="*/ 32932 w 12632964"/>
              <a:gd name="connsiteY0" fmla="*/ 3062554 h 6618451"/>
              <a:gd name="connsiteX1" fmla="*/ 6368641 w 12632964"/>
              <a:gd name="connsiteY1" fmla="*/ 25905 h 6618451"/>
              <a:gd name="connsiteX2" fmla="*/ 12632964 w 12632964"/>
              <a:gd name="connsiteY2" fmla="*/ 3287721 h 6618451"/>
              <a:gd name="connsiteX3" fmla="*/ 6109333 w 12632964"/>
              <a:gd name="connsiteY3" fmla="*/ 6617775 h 6618451"/>
              <a:gd name="connsiteX4" fmla="*/ 32932 w 12632964"/>
              <a:gd name="connsiteY4" fmla="*/ 3062554 h 6618451"/>
              <a:gd name="connsiteX0" fmla="*/ 15927 w 12615959"/>
              <a:gd name="connsiteY0" fmla="*/ 2878273 h 6434170"/>
              <a:gd name="connsiteX1" fmla="*/ 7950823 w 12615959"/>
              <a:gd name="connsiteY1" fmla="*/ 565 h 6434170"/>
              <a:gd name="connsiteX2" fmla="*/ 12615959 w 12615959"/>
              <a:gd name="connsiteY2" fmla="*/ 3103440 h 6434170"/>
              <a:gd name="connsiteX3" fmla="*/ 6092328 w 12615959"/>
              <a:gd name="connsiteY3" fmla="*/ 6433494 h 6434170"/>
              <a:gd name="connsiteX4" fmla="*/ 15927 w 12615959"/>
              <a:gd name="connsiteY4" fmla="*/ 2878273 h 6434170"/>
              <a:gd name="connsiteX0" fmla="*/ 88435 w 12688467"/>
              <a:gd name="connsiteY0" fmla="*/ 2911164 h 6467061"/>
              <a:gd name="connsiteX1" fmla="*/ 8023331 w 12688467"/>
              <a:gd name="connsiteY1" fmla="*/ 33456 h 6467061"/>
              <a:gd name="connsiteX2" fmla="*/ 12688467 w 12688467"/>
              <a:gd name="connsiteY2" fmla="*/ 3136331 h 6467061"/>
              <a:gd name="connsiteX3" fmla="*/ 6164836 w 12688467"/>
              <a:gd name="connsiteY3" fmla="*/ 6466385 h 6467061"/>
              <a:gd name="connsiteX4" fmla="*/ 88435 w 12688467"/>
              <a:gd name="connsiteY4" fmla="*/ 2911164 h 6467061"/>
              <a:gd name="connsiteX0" fmla="*/ 42436 w 12642468"/>
              <a:gd name="connsiteY0" fmla="*/ 2898497 h 6454394"/>
              <a:gd name="connsiteX1" fmla="*/ 7977332 w 12642468"/>
              <a:gd name="connsiteY1" fmla="*/ 20789 h 6454394"/>
              <a:gd name="connsiteX2" fmla="*/ 12642468 w 12642468"/>
              <a:gd name="connsiteY2" fmla="*/ 3123664 h 6454394"/>
              <a:gd name="connsiteX3" fmla="*/ 6118837 w 12642468"/>
              <a:gd name="connsiteY3" fmla="*/ 6453718 h 6454394"/>
              <a:gd name="connsiteX4" fmla="*/ 42436 w 12642468"/>
              <a:gd name="connsiteY4" fmla="*/ 2898497 h 6454394"/>
              <a:gd name="connsiteX0" fmla="*/ 26945 w 12626977"/>
              <a:gd name="connsiteY0" fmla="*/ 2965980 h 6521877"/>
              <a:gd name="connsiteX1" fmla="*/ 7961841 w 12626977"/>
              <a:gd name="connsiteY1" fmla="*/ 88272 h 6521877"/>
              <a:gd name="connsiteX2" fmla="*/ 12626977 w 12626977"/>
              <a:gd name="connsiteY2" fmla="*/ 3191147 h 6521877"/>
              <a:gd name="connsiteX3" fmla="*/ 6103346 w 12626977"/>
              <a:gd name="connsiteY3" fmla="*/ 6521201 h 6521877"/>
              <a:gd name="connsiteX4" fmla="*/ 26945 w 12626977"/>
              <a:gd name="connsiteY4" fmla="*/ 2965980 h 6521877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28416 w 12628448"/>
              <a:gd name="connsiteY0" fmla="*/ 3089001 h 6644898"/>
              <a:gd name="connsiteX1" fmla="*/ 7963312 w 12628448"/>
              <a:gd name="connsiteY1" fmla="*/ 211293 h 6644898"/>
              <a:gd name="connsiteX2" fmla="*/ 12628448 w 12628448"/>
              <a:gd name="connsiteY2" fmla="*/ 3314168 h 6644898"/>
              <a:gd name="connsiteX3" fmla="*/ 6104817 w 12628448"/>
              <a:gd name="connsiteY3" fmla="*/ 6644222 h 6644898"/>
              <a:gd name="connsiteX4" fmla="*/ 28416 w 12628448"/>
              <a:gd name="connsiteY4" fmla="*/ 3089001 h 6644898"/>
              <a:gd name="connsiteX0" fmla="*/ 17261 w 12617293"/>
              <a:gd name="connsiteY0" fmla="*/ 2438925 h 5994822"/>
              <a:gd name="connsiteX1" fmla="*/ 8033472 w 12617293"/>
              <a:gd name="connsiteY1" fmla="*/ 38042 h 5994822"/>
              <a:gd name="connsiteX2" fmla="*/ 12617293 w 12617293"/>
              <a:gd name="connsiteY2" fmla="*/ 2664092 h 5994822"/>
              <a:gd name="connsiteX3" fmla="*/ 6093662 w 12617293"/>
              <a:gd name="connsiteY3" fmla="*/ 5994146 h 5994822"/>
              <a:gd name="connsiteX4" fmla="*/ 17261 w 12617293"/>
              <a:gd name="connsiteY4" fmla="*/ 2438925 h 5994822"/>
              <a:gd name="connsiteX0" fmla="*/ 118 w 12600150"/>
              <a:gd name="connsiteY0" fmla="*/ 2688023 h 6243920"/>
              <a:gd name="connsiteX1" fmla="*/ 8016329 w 12600150"/>
              <a:gd name="connsiteY1" fmla="*/ 287140 h 6243920"/>
              <a:gd name="connsiteX2" fmla="*/ 12600150 w 12600150"/>
              <a:gd name="connsiteY2" fmla="*/ 2913190 h 6243920"/>
              <a:gd name="connsiteX3" fmla="*/ 6076519 w 12600150"/>
              <a:gd name="connsiteY3" fmla="*/ 6243244 h 6243920"/>
              <a:gd name="connsiteX4" fmla="*/ 118 w 12600150"/>
              <a:gd name="connsiteY4" fmla="*/ 2688023 h 6243920"/>
              <a:gd name="connsiteX0" fmla="*/ 38981 w 12639013"/>
              <a:gd name="connsiteY0" fmla="*/ 2794943 h 6350840"/>
              <a:gd name="connsiteX1" fmla="*/ 8055192 w 12639013"/>
              <a:gd name="connsiteY1" fmla="*/ 394060 h 6350840"/>
              <a:gd name="connsiteX2" fmla="*/ 12639013 w 12639013"/>
              <a:gd name="connsiteY2" fmla="*/ 3020110 h 6350840"/>
              <a:gd name="connsiteX3" fmla="*/ 6115382 w 12639013"/>
              <a:gd name="connsiteY3" fmla="*/ 6350164 h 6350840"/>
              <a:gd name="connsiteX4" fmla="*/ 38981 w 12639013"/>
              <a:gd name="connsiteY4" fmla="*/ 2794943 h 6350840"/>
              <a:gd name="connsiteX0" fmla="*/ 36991 w 12582813"/>
              <a:gd name="connsiteY0" fmla="*/ 2674928 h 6230669"/>
              <a:gd name="connsiteX1" fmla="*/ 8053202 w 12582813"/>
              <a:gd name="connsiteY1" fmla="*/ 274045 h 6230669"/>
              <a:gd name="connsiteX2" fmla="*/ 12582813 w 12582813"/>
              <a:gd name="connsiteY2" fmla="*/ 2873605 h 6230669"/>
              <a:gd name="connsiteX3" fmla="*/ 6113392 w 12582813"/>
              <a:gd name="connsiteY3" fmla="*/ 6230149 h 6230669"/>
              <a:gd name="connsiteX4" fmla="*/ 36991 w 12582813"/>
              <a:gd name="connsiteY4" fmla="*/ 2674928 h 6230669"/>
              <a:gd name="connsiteX0" fmla="*/ 36991 w 12587781"/>
              <a:gd name="connsiteY0" fmla="*/ 2674928 h 6231535"/>
              <a:gd name="connsiteX1" fmla="*/ 8053202 w 12587781"/>
              <a:gd name="connsiteY1" fmla="*/ 274045 h 6231535"/>
              <a:gd name="connsiteX2" fmla="*/ 12582813 w 12587781"/>
              <a:gd name="connsiteY2" fmla="*/ 2873605 h 6231535"/>
              <a:gd name="connsiteX3" fmla="*/ 6113392 w 12587781"/>
              <a:gd name="connsiteY3" fmla="*/ 6230149 h 6231535"/>
              <a:gd name="connsiteX4" fmla="*/ 36991 w 12587781"/>
              <a:gd name="connsiteY4" fmla="*/ 2674928 h 6231535"/>
              <a:gd name="connsiteX0" fmla="*/ 36467 w 11978001"/>
              <a:gd name="connsiteY0" fmla="*/ 2670277 h 6226077"/>
              <a:gd name="connsiteX1" fmla="*/ 8052678 w 11978001"/>
              <a:gd name="connsiteY1" fmla="*/ 269394 h 6226077"/>
              <a:gd name="connsiteX2" fmla="*/ 11972430 w 11978001"/>
              <a:gd name="connsiteY2" fmla="*/ 2802728 h 6226077"/>
              <a:gd name="connsiteX3" fmla="*/ 6112868 w 11978001"/>
              <a:gd name="connsiteY3" fmla="*/ 6225498 h 6226077"/>
              <a:gd name="connsiteX4" fmla="*/ 36467 w 11978001"/>
              <a:gd name="connsiteY4" fmla="*/ 2670277 h 6226077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36467 w 12058266"/>
              <a:gd name="connsiteY0" fmla="*/ 2670277 h 6227791"/>
              <a:gd name="connsiteX1" fmla="*/ 8052678 w 12058266"/>
              <a:gd name="connsiteY1" fmla="*/ 269394 h 6227791"/>
              <a:gd name="connsiteX2" fmla="*/ 11972430 w 12058266"/>
              <a:gd name="connsiteY2" fmla="*/ 2802728 h 6227791"/>
              <a:gd name="connsiteX3" fmla="*/ 6112868 w 12058266"/>
              <a:gd name="connsiteY3" fmla="*/ 6225498 h 6227791"/>
              <a:gd name="connsiteX4" fmla="*/ 36467 w 12058266"/>
              <a:gd name="connsiteY4" fmla="*/ 2670277 h 6227791"/>
              <a:gd name="connsiteX0" fmla="*/ 16858 w 12038657"/>
              <a:gd name="connsiteY0" fmla="*/ 2401136 h 5958650"/>
              <a:gd name="connsiteX1" fmla="*/ 8033069 w 12038657"/>
              <a:gd name="connsiteY1" fmla="*/ 253 h 5958650"/>
              <a:gd name="connsiteX2" fmla="*/ 11952821 w 12038657"/>
              <a:gd name="connsiteY2" fmla="*/ 2533587 h 5958650"/>
              <a:gd name="connsiteX3" fmla="*/ 6093259 w 12038657"/>
              <a:gd name="connsiteY3" fmla="*/ 5956357 h 5958650"/>
              <a:gd name="connsiteX4" fmla="*/ 16858 w 12038657"/>
              <a:gd name="connsiteY4" fmla="*/ 2401136 h 5958650"/>
              <a:gd name="connsiteX0" fmla="*/ 16858 w 12038657"/>
              <a:gd name="connsiteY0" fmla="*/ 2435771 h 5993285"/>
              <a:gd name="connsiteX1" fmla="*/ 8033069 w 12038657"/>
              <a:gd name="connsiteY1" fmla="*/ 34888 h 5993285"/>
              <a:gd name="connsiteX2" fmla="*/ 11952821 w 12038657"/>
              <a:gd name="connsiteY2" fmla="*/ 2568222 h 5993285"/>
              <a:gd name="connsiteX3" fmla="*/ 6093259 w 12038657"/>
              <a:gd name="connsiteY3" fmla="*/ 5990992 h 5993285"/>
              <a:gd name="connsiteX4" fmla="*/ 16858 w 12038657"/>
              <a:gd name="connsiteY4" fmla="*/ 2435771 h 5993285"/>
              <a:gd name="connsiteX0" fmla="*/ 83433 w 12105232"/>
              <a:gd name="connsiteY0" fmla="*/ 2742021 h 6299535"/>
              <a:gd name="connsiteX1" fmla="*/ 8099644 w 12105232"/>
              <a:gd name="connsiteY1" fmla="*/ 341138 h 6299535"/>
              <a:gd name="connsiteX2" fmla="*/ 12019396 w 12105232"/>
              <a:gd name="connsiteY2" fmla="*/ 2874472 h 6299535"/>
              <a:gd name="connsiteX3" fmla="*/ 6159834 w 12105232"/>
              <a:gd name="connsiteY3" fmla="*/ 6297242 h 6299535"/>
              <a:gd name="connsiteX4" fmla="*/ 83433 w 12105232"/>
              <a:gd name="connsiteY4" fmla="*/ 2742021 h 6299535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  <a:gd name="connsiteX0" fmla="*/ 41697 w 12063496"/>
              <a:gd name="connsiteY0" fmla="*/ 2642176 h 6199690"/>
              <a:gd name="connsiteX1" fmla="*/ 8057908 w 12063496"/>
              <a:gd name="connsiteY1" fmla="*/ 241293 h 6199690"/>
              <a:gd name="connsiteX2" fmla="*/ 11977660 w 12063496"/>
              <a:gd name="connsiteY2" fmla="*/ 2774627 h 6199690"/>
              <a:gd name="connsiteX3" fmla="*/ 6118098 w 12063496"/>
              <a:gd name="connsiteY3" fmla="*/ 6197397 h 6199690"/>
              <a:gd name="connsiteX4" fmla="*/ 41697 w 12063496"/>
              <a:gd name="connsiteY4" fmla="*/ 2642176 h 61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3496" h="6199690">
                <a:moveTo>
                  <a:pt x="41697" y="2642176"/>
                </a:moveTo>
                <a:cubicBezTo>
                  <a:pt x="-570118" y="-641916"/>
                  <a:pt x="5716218" y="-58930"/>
                  <a:pt x="8057908" y="241293"/>
                </a:cubicBezTo>
                <a:cubicBezTo>
                  <a:pt x="10399598" y="541516"/>
                  <a:pt x="11484340" y="1437278"/>
                  <a:pt x="11977660" y="2774627"/>
                </a:cubicBezTo>
                <a:cubicBezTo>
                  <a:pt x="12750147" y="6150198"/>
                  <a:pt x="8107425" y="6219472"/>
                  <a:pt x="6118098" y="6197397"/>
                </a:cubicBezTo>
                <a:cubicBezTo>
                  <a:pt x="4128771" y="6175322"/>
                  <a:pt x="653512" y="5926268"/>
                  <a:pt x="41697" y="2642176"/>
                </a:cubicBezTo>
                <a:close/>
              </a:path>
            </a:pathLst>
          </a:custGeom>
          <a:solidFill>
            <a:srgbClr val="1E32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007717" y="2327505"/>
            <a:ext cx="947154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Schengenin tietojärjestelmä (SIS)</a:t>
            </a: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mahdollistaa liikkumisvapauden, turvallisuuden ja oikeussuojan toteutumisen Schengen-alueella.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SIS tukee eri maiden viranomaisten </a:t>
            </a:r>
            <a:r>
              <a:rPr lang="fi-F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operatiivista yhteistyötä</a:t>
            </a: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ja </a:t>
            </a:r>
            <a:r>
              <a:rPr lang="fi-F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tietojenvaihtoa</a:t>
            </a: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. </a:t>
            </a:r>
          </a:p>
          <a:p>
            <a:endParaRPr lang="en-US" sz="10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Sen kautta välitetään toimivaltaisille kansallisille viranomaisille </a:t>
            </a:r>
            <a:r>
              <a:rPr lang="fi-FI" sz="2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kuulutuksia</a:t>
            </a: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 etsintäkuulutetuista henkilöistä tai esineistä.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chemeClr val="bg1"/>
                </a:solidFill>
                <a:latin typeface="EC Square Sans Pro" panose="020B0506040000020004" pitchFamily="34" charset="0"/>
              </a:rPr>
              <a:t>SIS sisältää nyt uusia ominaisuuksia</a:t>
            </a:r>
            <a:r>
              <a:rPr lang="fi-FI" sz="2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.</a:t>
            </a:r>
            <a:endParaRPr lang="fi-FI" sz="2600" dirty="0">
              <a:solidFill>
                <a:schemeClr val="bg1"/>
              </a:solidFill>
              <a:latin typeface="EC Square Sans Pro" panose="020B05060400000200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5" y="426137"/>
            <a:ext cx="1013552" cy="1013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975" y="6059311"/>
            <a:ext cx="763287" cy="50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3969" y="1164257"/>
            <a:ext cx="385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SIS-järjestelmän hyödyt</a:t>
            </a:r>
          </a:p>
        </p:txBody>
      </p:sp>
      <p:sp>
        <p:nvSpPr>
          <p:cNvPr id="3" name="Rectangle 2"/>
          <p:cNvSpPr/>
          <p:nvPr/>
        </p:nvSpPr>
        <p:spPr>
          <a:xfrm>
            <a:off x="737924" y="2093374"/>
            <a:ext cx="63359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Tehostaa yhteistyötä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Suojaa haavoittuvassa asemassa olevia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Edistää laittoman muuttoliikkeen hallintaa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Tukee rikollisuuden torjuntaa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Tehostaa ulkorajavalvontaa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600" dirty="0">
                <a:solidFill>
                  <a:srgbClr val="1E325C"/>
                </a:solidFill>
                <a:latin typeface="EC Square Sans Pro" panose="020B0506040000020004" pitchFamily="34" charset="0"/>
              </a:rPr>
              <a:t>Turvaa yksilön oikeudet</a:t>
            </a:r>
          </a:p>
        </p:txBody>
      </p:sp>
      <p:sp>
        <p:nvSpPr>
          <p:cNvPr id="4" name="Rectangle 3"/>
          <p:cNvSpPr/>
          <p:nvPr/>
        </p:nvSpPr>
        <p:spPr>
          <a:xfrm>
            <a:off x="1310186" y="4195633"/>
            <a:ext cx="63735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IE" sz="2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05516" y="-736979"/>
            <a:ext cx="6632812" cy="5677470"/>
          </a:xfrm>
          <a:custGeom>
            <a:avLst/>
            <a:gdLst>
              <a:gd name="connsiteX0" fmla="*/ 0 w 7069541"/>
              <a:gd name="connsiteY0" fmla="*/ 1835624 h 3671247"/>
              <a:gd name="connsiteX1" fmla="*/ 3534771 w 7069541"/>
              <a:gd name="connsiteY1" fmla="*/ 0 h 3671247"/>
              <a:gd name="connsiteX2" fmla="*/ 7069542 w 7069541"/>
              <a:gd name="connsiteY2" fmla="*/ 1835624 h 3671247"/>
              <a:gd name="connsiteX3" fmla="*/ 3534771 w 7069541"/>
              <a:gd name="connsiteY3" fmla="*/ 3671248 h 3671247"/>
              <a:gd name="connsiteX4" fmla="*/ 0 w 7069541"/>
              <a:gd name="connsiteY4" fmla="*/ 1835624 h 3671247"/>
              <a:gd name="connsiteX0" fmla="*/ 0 w 7383441"/>
              <a:gd name="connsiteY0" fmla="*/ 1290373 h 3692116"/>
              <a:gd name="connsiteX1" fmla="*/ 3848670 w 7383441"/>
              <a:gd name="connsiteY1" fmla="*/ 14307 h 3692116"/>
              <a:gd name="connsiteX2" fmla="*/ 7383441 w 7383441"/>
              <a:gd name="connsiteY2" fmla="*/ 1849931 h 3692116"/>
              <a:gd name="connsiteX3" fmla="*/ 3848670 w 7383441"/>
              <a:gd name="connsiteY3" fmla="*/ 3685555 h 3692116"/>
              <a:gd name="connsiteX4" fmla="*/ 0 w 7383441"/>
              <a:gd name="connsiteY4" fmla="*/ 1290373 h 3692116"/>
              <a:gd name="connsiteX0" fmla="*/ 1821 w 7385262"/>
              <a:gd name="connsiteY0" fmla="*/ 1463135 h 3864878"/>
              <a:gd name="connsiteX1" fmla="*/ 3850491 w 7385262"/>
              <a:gd name="connsiteY1" fmla="*/ 187069 h 3864878"/>
              <a:gd name="connsiteX2" fmla="*/ 7385262 w 7385262"/>
              <a:gd name="connsiteY2" fmla="*/ 2022693 h 3864878"/>
              <a:gd name="connsiteX3" fmla="*/ 3850491 w 7385262"/>
              <a:gd name="connsiteY3" fmla="*/ 3858317 h 3864878"/>
              <a:gd name="connsiteX4" fmla="*/ 1821 w 7385262"/>
              <a:gd name="connsiteY4" fmla="*/ 1463135 h 3864878"/>
              <a:gd name="connsiteX0" fmla="*/ 23359 w 7406800"/>
              <a:gd name="connsiteY0" fmla="*/ 1438339 h 3840082"/>
              <a:gd name="connsiteX1" fmla="*/ 3872029 w 7406800"/>
              <a:gd name="connsiteY1" fmla="*/ 162273 h 3840082"/>
              <a:gd name="connsiteX2" fmla="*/ 7406800 w 7406800"/>
              <a:gd name="connsiteY2" fmla="*/ 1997897 h 3840082"/>
              <a:gd name="connsiteX3" fmla="*/ 3872029 w 7406800"/>
              <a:gd name="connsiteY3" fmla="*/ 3833521 h 3840082"/>
              <a:gd name="connsiteX4" fmla="*/ 23359 w 7406800"/>
              <a:gd name="connsiteY4" fmla="*/ 1438339 h 3840082"/>
              <a:gd name="connsiteX0" fmla="*/ 29376 w 7412817"/>
              <a:gd name="connsiteY0" fmla="*/ 1438339 h 3836977"/>
              <a:gd name="connsiteX1" fmla="*/ 3878046 w 7412817"/>
              <a:gd name="connsiteY1" fmla="*/ 162273 h 3836977"/>
              <a:gd name="connsiteX2" fmla="*/ 7412817 w 7412817"/>
              <a:gd name="connsiteY2" fmla="*/ 1997897 h 3836977"/>
              <a:gd name="connsiteX3" fmla="*/ 3878046 w 7412817"/>
              <a:gd name="connsiteY3" fmla="*/ 3833521 h 3836977"/>
              <a:gd name="connsiteX4" fmla="*/ 29376 w 7412817"/>
              <a:gd name="connsiteY4" fmla="*/ 1438339 h 3836977"/>
              <a:gd name="connsiteX0" fmla="*/ 3579 w 7387020"/>
              <a:gd name="connsiteY0" fmla="*/ 1290586 h 6143327"/>
              <a:gd name="connsiteX1" fmla="*/ 3852249 w 7387020"/>
              <a:gd name="connsiteY1" fmla="*/ 14520 h 6143327"/>
              <a:gd name="connsiteX2" fmla="*/ 7387020 w 7387020"/>
              <a:gd name="connsiteY2" fmla="*/ 1850144 h 6143327"/>
              <a:gd name="connsiteX3" fmla="*/ 4548285 w 7387020"/>
              <a:gd name="connsiteY3" fmla="*/ 6142365 h 6143327"/>
              <a:gd name="connsiteX4" fmla="*/ 3579 w 7387020"/>
              <a:gd name="connsiteY4" fmla="*/ 1290586 h 6143327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281 w 5929411"/>
              <a:gd name="connsiteY0" fmla="*/ 3487332 h 6194464"/>
              <a:gd name="connsiteX1" fmla="*/ 2394640 w 5929411"/>
              <a:gd name="connsiteY1" fmla="*/ 41272 h 6194464"/>
              <a:gd name="connsiteX2" fmla="*/ 5929411 w 5929411"/>
              <a:gd name="connsiteY2" fmla="*/ 1876896 h 6194464"/>
              <a:gd name="connsiteX3" fmla="*/ 3090676 w 5929411"/>
              <a:gd name="connsiteY3" fmla="*/ 6169117 h 6194464"/>
              <a:gd name="connsiteX4" fmla="*/ 6281 w 5929411"/>
              <a:gd name="connsiteY4" fmla="*/ 3487332 h 6194464"/>
              <a:gd name="connsiteX0" fmla="*/ 67678 w 5990808"/>
              <a:gd name="connsiteY0" fmla="*/ 3487332 h 6298784"/>
              <a:gd name="connsiteX1" fmla="*/ 2456037 w 5990808"/>
              <a:gd name="connsiteY1" fmla="*/ 41272 h 6298784"/>
              <a:gd name="connsiteX2" fmla="*/ 5990808 w 5990808"/>
              <a:gd name="connsiteY2" fmla="*/ 1876896 h 6298784"/>
              <a:gd name="connsiteX3" fmla="*/ 3152073 w 5990808"/>
              <a:gd name="connsiteY3" fmla="*/ 6169117 h 6298784"/>
              <a:gd name="connsiteX4" fmla="*/ 67678 w 5990808"/>
              <a:gd name="connsiteY4" fmla="*/ 3487332 h 6298784"/>
              <a:gd name="connsiteX0" fmla="*/ 12815 w 5935945"/>
              <a:gd name="connsiteY0" fmla="*/ 3487332 h 6464991"/>
              <a:gd name="connsiteX1" fmla="*/ 2401174 w 5935945"/>
              <a:gd name="connsiteY1" fmla="*/ 41272 h 6464991"/>
              <a:gd name="connsiteX2" fmla="*/ 5935945 w 5935945"/>
              <a:gd name="connsiteY2" fmla="*/ 1876896 h 6464991"/>
              <a:gd name="connsiteX3" fmla="*/ 3424756 w 5935945"/>
              <a:gd name="connsiteY3" fmla="*/ 6442073 h 6464991"/>
              <a:gd name="connsiteX4" fmla="*/ 12815 w 5935945"/>
              <a:gd name="connsiteY4" fmla="*/ 3487332 h 6464991"/>
              <a:gd name="connsiteX0" fmla="*/ 12815 w 5935945"/>
              <a:gd name="connsiteY0" fmla="*/ 3487332 h 6457227"/>
              <a:gd name="connsiteX1" fmla="*/ 2401174 w 5935945"/>
              <a:gd name="connsiteY1" fmla="*/ 41272 h 6457227"/>
              <a:gd name="connsiteX2" fmla="*/ 5935945 w 5935945"/>
              <a:gd name="connsiteY2" fmla="*/ 1876896 h 6457227"/>
              <a:gd name="connsiteX3" fmla="*/ 3424756 w 5935945"/>
              <a:gd name="connsiteY3" fmla="*/ 6442073 h 6457227"/>
              <a:gd name="connsiteX4" fmla="*/ 12815 w 5935945"/>
              <a:gd name="connsiteY4" fmla="*/ 3487332 h 6457227"/>
              <a:gd name="connsiteX0" fmla="*/ 11002 w 5934132"/>
              <a:gd name="connsiteY0" fmla="*/ 3487332 h 6485253"/>
              <a:gd name="connsiteX1" fmla="*/ 2399361 w 5934132"/>
              <a:gd name="connsiteY1" fmla="*/ 41272 h 6485253"/>
              <a:gd name="connsiteX2" fmla="*/ 5934132 w 5934132"/>
              <a:gd name="connsiteY2" fmla="*/ 1876896 h 6485253"/>
              <a:gd name="connsiteX3" fmla="*/ 3422943 w 5934132"/>
              <a:gd name="connsiteY3" fmla="*/ 6442073 h 6485253"/>
              <a:gd name="connsiteX4" fmla="*/ 11002 w 5934132"/>
              <a:gd name="connsiteY4" fmla="*/ 3487332 h 6485253"/>
              <a:gd name="connsiteX0" fmla="*/ 10713 w 5988434"/>
              <a:gd name="connsiteY0" fmla="*/ 2920741 h 6440813"/>
              <a:gd name="connsiteX1" fmla="*/ 2453663 w 5988434"/>
              <a:gd name="connsiteY1" fmla="*/ 20592 h 6440813"/>
              <a:gd name="connsiteX2" fmla="*/ 5988434 w 5988434"/>
              <a:gd name="connsiteY2" fmla="*/ 1856216 h 6440813"/>
              <a:gd name="connsiteX3" fmla="*/ 3477245 w 5988434"/>
              <a:gd name="connsiteY3" fmla="*/ 6421393 h 6440813"/>
              <a:gd name="connsiteX4" fmla="*/ 10713 w 5988434"/>
              <a:gd name="connsiteY4" fmla="*/ 2920741 h 6440813"/>
              <a:gd name="connsiteX0" fmla="*/ 10713 w 5988434"/>
              <a:gd name="connsiteY0" fmla="*/ 2920741 h 6431614"/>
              <a:gd name="connsiteX1" fmla="*/ 2453663 w 5988434"/>
              <a:gd name="connsiteY1" fmla="*/ 20592 h 6431614"/>
              <a:gd name="connsiteX2" fmla="*/ 5988434 w 5988434"/>
              <a:gd name="connsiteY2" fmla="*/ 1856216 h 6431614"/>
              <a:gd name="connsiteX3" fmla="*/ 3477245 w 5988434"/>
              <a:gd name="connsiteY3" fmla="*/ 6421393 h 6431614"/>
              <a:gd name="connsiteX4" fmla="*/ 10713 w 5988434"/>
              <a:gd name="connsiteY4" fmla="*/ 2920741 h 643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434" h="6431614">
                <a:moveTo>
                  <a:pt x="10713" y="2920741"/>
                </a:moveTo>
                <a:cubicBezTo>
                  <a:pt x="-146236" y="270801"/>
                  <a:pt x="1457376" y="198013"/>
                  <a:pt x="2453663" y="20592"/>
                </a:cubicBezTo>
                <a:cubicBezTo>
                  <a:pt x="3449950" y="-156829"/>
                  <a:pt x="5988434" y="842429"/>
                  <a:pt x="5988434" y="1856216"/>
                </a:cubicBezTo>
                <a:cubicBezTo>
                  <a:pt x="5988434" y="2870003"/>
                  <a:pt x="5360637" y="6298563"/>
                  <a:pt x="3477245" y="6421393"/>
                </a:cubicBezTo>
                <a:cubicBezTo>
                  <a:pt x="1593853" y="6544223"/>
                  <a:pt x="167662" y="5570681"/>
                  <a:pt x="10713" y="2920741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564" t="1446" r="3912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2" y="857480"/>
            <a:ext cx="1057619" cy="10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06162" y="724013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Tehokkaampaa yhteistyötä</a:t>
            </a:r>
          </a:p>
        </p:txBody>
      </p:sp>
      <p:sp>
        <p:nvSpPr>
          <p:cNvPr id="3" name="Rectangle 2"/>
          <p:cNvSpPr/>
          <p:nvPr/>
        </p:nvSpPr>
        <p:spPr>
          <a:xfrm>
            <a:off x="5043375" y="1684173"/>
            <a:ext cx="700701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 sisältää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henkilöihin ja esineisiin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liittyviä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uusia kuulutustyyppejä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toimenpiteitä.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SIS-tiedot ovat nyt myös </a:t>
            </a:r>
            <a:r>
              <a:rPr lang="fi-FI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Frontex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-ryhmien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useampien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kansallisten viranomaisten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saatavilla.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 err="1">
                <a:solidFill>
                  <a:srgbClr val="1E325C"/>
                </a:solidFill>
                <a:latin typeface="EC Square Sans Pro" panose="020B0506040000020004" pitchFamily="34" charset="0"/>
              </a:rPr>
              <a:t>Europol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voi nyt vaihtaa EU-maiden kanssa tietoja terrorismirikoksiin liittyvistä kuulutuksista.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Lisätietojen vaihto kansallisten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SIRENE-toimistojen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kautta käy entistä tehokkaammin.</a:t>
            </a:r>
            <a:r>
              <a:rPr lang="fi-FI" sz="2400" b="1" dirty="0">
                <a:solidFill>
                  <a:srgbClr val="FF0000"/>
                </a:solidFill>
                <a:latin typeface="EC Square Sans Pro" panose="020B05060400000200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20" y="459278"/>
            <a:ext cx="892366" cy="89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" t="-210" r="33221" b="421"/>
          <a:stretch/>
        </p:blipFill>
        <p:spPr>
          <a:xfrm>
            <a:off x="-460301" y="1137683"/>
            <a:ext cx="5117360" cy="50398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136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2304" y="871219"/>
            <a:ext cx="5991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SIS käytännössä</a:t>
            </a:r>
          </a:p>
        </p:txBody>
      </p:sp>
      <p:sp>
        <p:nvSpPr>
          <p:cNvPr id="3" name="Rectangle 2"/>
          <p:cNvSpPr/>
          <p:nvPr/>
        </p:nvSpPr>
        <p:spPr>
          <a:xfrm>
            <a:off x="895004" y="1609921"/>
            <a:ext cx="952638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i-FI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Raiskauksesta epäilty saatiin kiinni </a:t>
            </a:r>
            <a:r>
              <a:rPr lang="fi-FI" sz="24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SIS:n</a:t>
            </a:r>
            <a:r>
              <a:rPr lang="fi-FI" sz="24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avulla</a:t>
            </a:r>
          </a:p>
          <a:p>
            <a:pPr>
              <a:spcAft>
                <a:spcPts val="0"/>
              </a:spcAft>
            </a:pPr>
            <a:endParaRPr lang="en-IE" sz="2400" b="1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 otettiin käyttöön Irlannissa maaliskuussa 2021.</a:t>
            </a:r>
          </a:p>
          <a:p>
            <a:pPr>
              <a:spcAft>
                <a:spcPts val="0"/>
              </a:spcAft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Irlannin viranomaiset tekivät 14.5.2021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kiinniottoa ja luovutusta koskevan SIS-kuulutuksen henkilöstä, jonka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epäiltiin raiskanneen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teini-ikäisen nuoren Irlannissa vuonna 2019.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Henkilön epäiltiin pyrkivän edelleen tekemisiin teini-ikäisten ja alaikäisten kanssa urheiluleireillä muissa maissa. </a:t>
            </a:r>
          </a:p>
          <a:p>
            <a:pPr>
              <a:spcAft>
                <a:spcPts val="0"/>
              </a:spcAft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Italian viranomaiset löysivät ja pidättivät epäillyn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27.5.2021 eli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 päivän kuluttua Irlannin SIS-kuulutuksen julkaisemisesta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9"/>
          <a:stretch/>
        </p:blipFill>
        <p:spPr>
          <a:xfrm>
            <a:off x="7670800" y="-292100"/>
            <a:ext cx="5562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94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726826" y="-426930"/>
            <a:ext cx="7603323" cy="6346890"/>
          </a:xfrm>
          <a:custGeom>
            <a:avLst/>
            <a:gdLst>
              <a:gd name="connsiteX0" fmla="*/ 0 w 8311488"/>
              <a:gd name="connsiteY0" fmla="*/ 3091218 h 6182436"/>
              <a:gd name="connsiteX1" fmla="*/ 4155744 w 8311488"/>
              <a:gd name="connsiteY1" fmla="*/ 0 h 6182436"/>
              <a:gd name="connsiteX2" fmla="*/ 8311488 w 8311488"/>
              <a:gd name="connsiteY2" fmla="*/ 3091218 h 6182436"/>
              <a:gd name="connsiteX3" fmla="*/ 4155744 w 8311488"/>
              <a:gd name="connsiteY3" fmla="*/ 6182436 h 6182436"/>
              <a:gd name="connsiteX4" fmla="*/ 0 w 8311488"/>
              <a:gd name="connsiteY4" fmla="*/ 3091218 h 6182436"/>
              <a:gd name="connsiteX0" fmla="*/ 0 w 7670043"/>
              <a:gd name="connsiteY0" fmla="*/ 4323366 h 6249887"/>
              <a:gd name="connsiteX1" fmla="*/ 3514299 w 7670043"/>
              <a:gd name="connsiteY1" fmla="*/ 17497 h 6249887"/>
              <a:gd name="connsiteX2" fmla="*/ 7670043 w 7670043"/>
              <a:gd name="connsiteY2" fmla="*/ 3108715 h 6249887"/>
              <a:gd name="connsiteX3" fmla="*/ 3514299 w 7670043"/>
              <a:gd name="connsiteY3" fmla="*/ 6199933 h 6249887"/>
              <a:gd name="connsiteX4" fmla="*/ 0 w 7670043"/>
              <a:gd name="connsiteY4" fmla="*/ 4323366 h 6249887"/>
              <a:gd name="connsiteX0" fmla="*/ 1482 w 7671525"/>
              <a:gd name="connsiteY0" fmla="*/ 4323366 h 6346890"/>
              <a:gd name="connsiteX1" fmla="*/ 3515781 w 7671525"/>
              <a:gd name="connsiteY1" fmla="*/ 17497 h 6346890"/>
              <a:gd name="connsiteX2" fmla="*/ 7671525 w 7671525"/>
              <a:gd name="connsiteY2" fmla="*/ 3108715 h 6346890"/>
              <a:gd name="connsiteX3" fmla="*/ 3515781 w 7671525"/>
              <a:gd name="connsiteY3" fmla="*/ 6199933 h 6346890"/>
              <a:gd name="connsiteX4" fmla="*/ 1482 w 7671525"/>
              <a:gd name="connsiteY4" fmla="*/ 4323366 h 6346890"/>
              <a:gd name="connsiteX0" fmla="*/ 1519 w 7603323"/>
              <a:gd name="connsiteY0" fmla="*/ 4323366 h 6346890"/>
              <a:gd name="connsiteX1" fmla="*/ 3447579 w 7603323"/>
              <a:gd name="connsiteY1" fmla="*/ 17497 h 6346890"/>
              <a:gd name="connsiteX2" fmla="*/ 7603323 w 7603323"/>
              <a:gd name="connsiteY2" fmla="*/ 3108715 h 6346890"/>
              <a:gd name="connsiteX3" fmla="*/ 3447579 w 7603323"/>
              <a:gd name="connsiteY3" fmla="*/ 6199933 h 6346890"/>
              <a:gd name="connsiteX4" fmla="*/ 1519 w 7603323"/>
              <a:gd name="connsiteY4" fmla="*/ 4323366 h 634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323" h="6346890">
                <a:moveTo>
                  <a:pt x="1519" y="4323366"/>
                </a:moveTo>
                <a:cubicBezTo>
                  <a:pt x="-66720" y="1879154"/>
                  <a:pt x="2180612" y="219939"/>
                  <a:pt x="3447579" y="17497"/>
                </a:cubicBezTo>
                <a:cubicBezTo>
                  <a:pt x="4714546" y="-184945"/>
                  <a:pt x="7603323" y="1401482"/>
                  <a:pt x="7603323" y="3108715"/>
                </a:cubicBezTo>
                <a:cubicBezTo>
                  <a:pt x="7603323" y="4815948"/>
                  <a:pt x="4714546" y="5997491"/>
                  <a:pt x="3447579" y="6199933"/>
                </a:cubicBezTo>
                <a:cubicBezTo>
                  <a:pt x="2180612" y="6402375"/>
                  <a:pt x="69758" y="6767578"/>
                  <a:pt x="1519" y="43233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" t="430" r="3410" b="-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1139141" y="569373"/>
            <a:ext cx="6340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>
                <a:solidFill>
                  <a:srgbClr val="1E325C"/>
                </a:solidFill>
                <a:latin typeface="EC Square Sans Pro Medium" panose="020B0500000000020004" pitchFamily="34" charset="0"/>
              </a:rPr>
              <a:t>Suojelua sitä eniten tarvitseville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777" y="1445021"/>
            <a:ext cx="6955809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SIS-järjestelmässä voi nyt tehdä kuulutuksia myös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kaappausvaarassa olevista lapsista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muista haavoittuvassa asemassa olevista, jotka ovat alttiina vaaralle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 Kuulutuksilla voidaan</a:t>
            </a:r>
          </a:p>
          <a:p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estää lapsikaappauksia</a:t>
            </a:r>
          </a:p>
          <a:p>
            <a:pPr lvl="1"/>
            <a:endParaRPr lang="en-US" sz="16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estää lasten ja muiden haavoittuvassa asemassa olevien vienti laittomasti ulkomaille.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7010" y="4625875"/>
            <a:ext cx="646448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Kuulutuksia voi edelleen tehdä myös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kadonneista henkilöistä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Kadonneiden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tunnistuksessa voi nyt käyttää sormenjälkiä ja DNA:ta.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552450"/>
            <a:ext cx="727710" cy="7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919" y="427181"/>
            <a:ext cx="533973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SIS käytännössä</a:t>
            </a:r>
          </a:p>
          <a:p>
            <a:r>
              <a:rPr lang="fi-FI" sz="36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 </a:t>
            </a:r>
          </a:p>
          <a:p>
            <a:endParaRPr lang="en-IE" dirty="0"/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73304" y="1250236"/>
            <a:ext cx="978781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i-FI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Lapsen vienti laittomasti ulkomaille estettiin </a:t>
            </a:r>
            <a:r>
              <a:rPr lang="fi-FI" sz="2000" b="1" u="sng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SIS:n</a:t>
            </a:r>
            <a:r>
              <a:rPr lang="fi-FI" sz="2000" b="1" u="sng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avulla</a:t>
            </a:r>
          </a:p>
          <a:p>
            <a:pPr algn="just">
              <a:spcAft>
                <a:spcPts val="0"/>
              </a:spcAft>
            </a:pPr>
            <a:endParaRPr lang="en-GB" sz="2000" u="sng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Eräässä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EU-maassa toimiva nuorisokoti ilmoitti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että sen 16-vuotias asukas oli poistunut ilmoittamatta, eikä häneen saatu enää yhteyttä.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Kyseinen nuori oli sijoitettu laitokseen oikeuden päätöksellä, jotta hän välttyisi toistuvalta kaltoinkohtelulta ja jottei häntä voitaisi viedä väkisin synnyinmaahansa EU:n ulkopuolelle ja pakottaa avioliittoon.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Lapsen perhe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suunnitteli vievänsä nuoren laittomasti hänen synnyinmaahansa EU:n ulkopuolelle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000" dirty="0" err="1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lentoteitse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toisessa EU-maassa sijaitsevalta lentoasemalta.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Asiaa tutkiva EU-maa teki välittömästi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kuulutuksen SIS-järjestelmässä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ilmoitti asiasta toisen EU-maan viranomaisille.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000" dirty="0" smtClean="0">
              <a:solidFill>
                <a:srgbClr val="1E325C"/>
              </a:solidFill>
              <a:latin typeface="EC Square Sans Pro" panose="020B05060400000200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löysivät nuoren lentoasemalta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jossa hän oli lähdössä matkaan perheenjäsenensä kanssa. Nuori otettiin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virkavallan suojelukseen ja luovutettiin kuulutuksen tehneen maan viranomaisille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4"/>
          <a:stretch/>
        </p:blipFill>
        <p:spPr>
          <a:xfrm>
            <a:off x="8242300" y="-215900"/>
            <a:ext cx="5562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2893" y="678934"/>
            <a:ext cx="6017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Tukea laittoman muuttoliikkeen hallintaan</a:t>
            </a:r>
          </a:p>
        </p:txBody>
      </p:sp>
      <p:sp>
        <p:nvSpPr>
          <p:cNvPr id="3" name="Rectangle 2"/>
          <p:cNvSpPr/>
          <p:nvPr/>
        </p:nvSpPr>
        <p:spPr>
          <a:xfrm>
            <a:off x="526414" y="1652603"/>
            <a:ext cx="816038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 mahdollistaa nyt 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kuulutukset </a:t>
            </a:r>
            <a:r>
              <a:rPr lang="fi-F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palauttamispäätöksistä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 ja tarjoaa 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entistä parempia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EU:n </a:t>
            </a:r>
            <a:r>
              <a:rPr lang="fi-F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ulkopuolisten</a:t>
            </a:r>
            <a:br>
              <a:rPr lang="fi-F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fi-F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maiden kansalaisten tunnistuskeinoja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,</a:t>
            </a:r>
            <a:b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mikä 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helpottaa 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laittoman muuttoliikkeen</a:t>
            </a:r>
            <a:b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hallintaa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Järjestelmästä voi selvittää 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sormenjälkien</a:t>
            </a:r>
            <a:b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avulla, onko 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EU:n ulkopuolisen 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maan</a:t>
            </a:r>
            <a:b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</a:b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kansalaisesta tehty 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kuulutuksia.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Tarjolla on uusia tietoja </a:t>
            </a:r>
            <a:r>
              <a:rPr lang="fi-FI" sz="2400" b="1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asiakirjaväärennöksistä</a:t>
            </a: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smtClean="0">
                <a:solidFill>
                  <a:srgbClr val="1E325C"/>
                </a:solidFill>
                <a:latin typeface="EC Square Sans Pro" panose="020B0506040000020004" pitchFamily="34" charset="0"/>
              </a:rPr>
              <a:t>kuten 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väärennetyistä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matkustusasiakirjoista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 ja </a:t>
            </a:r>
            <a:r>
              <a:rPr lang="fi-FI" sz="24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viisumitarroista</a:t>
            </a:r>
            <a:r>
              <a:rPr lang="fi-FI" sz="24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600710"/>
            <a:ext cx="697230" cy="697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555" y="2025624"/>
            <a:ext cx="6326908" cy="34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3242" y="468539"/>
            <a:ext cx="45624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600" dirty="0">
                <a:solidFill>
                  <a:srgbClr val="1E325C"/>
                </a:solidFill>
                <a:latin typeface="EC Square Sans Pro Medium" panose="020B0500000000020004" pitchFamily="34" charset="0"/>
              </a:rPr>
              <a:t>Apua rikollisuuden torjuntaan</a:t>
            </a:r>
          </a:p>
        </p:txBody>
      </p:sp>
      <p:sp>
        <p:nvSpPr>
          <p:cNvPr id="3" name="Rectangle 2"/>
          <p:cNvSpPr/>
          <p:nvPr/>
        </p:nvSpPr>
        <p:spPr>
          <a:xfrm>
            <a:off x="3409808" y="1165670"/>
            <a:ext cx="868496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SIS-järjestelmän avulla EU-maiden viranomaiset voivat</a:t>
            </a:r>
          </a:p>
          <a:p>
            <a:endParaRPr lang="en-US" sz="2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ottaa kiinni henkilöitä, jotka on </a:t>
            </a:r>
            <a:r>
              <a:rPr lang="fi-FI" sz="2000" b="1" dirty="0">
                <a:solidFill>
                  <a:srgbClr val="1E325C"/>
                </a:solidFill>
              </a:rPr>
              <a:t>etsintäkuulutettu terrorismirikoksista</a:t>
            </a:r>
            <a:r>
              <a:rPr lang="fi-FI" sz="2000" dirty="0">
                <a:solidFill>
                  <a:srgbClr val="1E325C"/>
                </a:solidFill>
              </a:rPr>
              <a:t> </a:t>
            </a:r>
            <a:r>
              <a:rPr lang="fi-FI" sz="2000" dirty="0">
                <a:solidFill>
                  <a:srgbClr val="1E325C"/>
                </a:solidFill>
                <a:latin typeface="EC Square Sans Cond Pro" panose="020B0506040000020004" pitchFamily="34" charset="0"/>
              </a:rPr>
              <a:t>tai</a:t>
            </a:r>
            <a:r>
              <a:rPr lang="fi-FI" sz="2000" dirty="0">
                <a:solidFill>
                  <a:srgbClr val="1E325C"/>
                </a:solidFill>
              </a:rPr>
              <a:t> </a:t>
            </a:r>
            <a:r>
              <a:rPr lang="fi-FI" sz="2000" b="1" dirty="0">
                <a:solidFill>
                  <a:srgbClr val="1E325C"/>
                </a:solidFill>
              </a:rPr>
              <a:t>muista vakavista rikoksista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tarkastaa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vakaviin rikoksiin liittyviä henkilöitä ja esineitä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löytää ja suojella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kadonneita ihmisiä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suojella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vaaralle alttiita haavoittuvassa asemassa olevia henkilöitä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, joiden matkustaminen tai vienti ulkomaille on estettävä, ja löytää rikosoikeudenkäyntiin kutsuttuja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todistajia, vastaajia tai rikoksen uhreja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tunnistaa rikollisia käyttäen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vakavien rikosten tekopaikoilta otettuja sormenjälkiä</a:t>
            </a:r>
          </a:p>
          <a:p>
            <a:pPr lvl="1"/>
            <a:endParaRPr lang="en-US" sz="1000" dirty="0">
              <a:solidFill>
                <a:srgbClr val="1E325C"/>
              </a:solidFill>
              <a:latin typeface="EC Square Sans Pro" panose="020B05060400000200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löytää </a:t>
            </a:r>
            <a:r>
              <a:rPr lang="fi-FI" sz="2000" b="1" dirty="0">
                <a:solidFill>
                  <a:srgbClr val="1E325C"/>
                </a:solidFill>
                <a:latin typeface="EC Square Sans Pro" panose="020B0506040000020004" pitchFamily="34" charset="0"/>
              </a:rPr>
              <a:t>esineitä takavarikoitaviksi tai rikosoikeudenkäynnin todisteiksi</a:t>
            </a:r>
            <a:r>
              <a:rPr lang="fi-FI" sz="2000" dirty="0">
                <a:solidFill>
                  <a:srgbClr val="1E325C"/>
                </a:solidFill>
                <a:latin typeface="EC Square Sans Pro" panose="020B0506040000020004" pitchFamily="34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-576684" y="-234510"/>
            <a:ext cx="3961092" cy="6839917"/>
          </a:xfrm>
          <a:custGeom>
            <a:avLst/>
            <a:gdLst>
              <a:gd name="connsiteX0" fmla="*/ 0 w 3602516"/>
              <a:gd name="connsiteY0" fmla="*/ 3316077 h 6632154"/>
              <a:gd name="connsiteX1" fmla="*/ 1801258 w 3602516"/>
              <a:gd name="connsiteY1" fmla="*/ 0 h 6632154"/>
              <a:gd name="connsiteX2" fmla="*/ 3602516 w 3602516"/>
              <a:gd name="connsiteY2" fmla="*/ 3316077 h 6632154"/>
              <a:gd name="connsiteX3" fmla="*/ 1801258 w 3602516"/>
              <a:gd name="connsiteY3" fmla="*/ 6632154 h 6632154"/>
              <a:gd name="connsiteX4" fmla="*/ 0 w 3602516"/>
              <a:gd name="connsiteY4" fmla="*/ 3316077 h 6632154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2684"/>
              <a:gd name="connsiteY0" fmla="*/ 3316356 h 6632741"/>
              <a:gd name="connsiteX1" fmla="*/ 1801258 w 3712684"/>
              <a:gd name="connsiteY1" fmla="*/ 279 h 6632741"/>
              <a:gd name="connsiteX2" fmla="*/ 3712684 w 3712684"/>
              <a:gd name="connsiteY2" fmla="*/ 3459575 h 6632741"/>
              <a:gd name="connsiteX3" fmla="*/ 1801258 w 3712684"/>
              <a:gd name="connsiteY3" fmla="*/ 6632433 h 6632741"/>
              <a:gd name="connsiteX4" fmla="*/ 0 w 3712684"/>
              <a:gd name="connsiteY4" fmla="*/ 3316356 h 6632741"/>
              <a:gd name="connsiteX0" fmla="*/ 0 w 3713290"/>
              <a:gd name="connsiteY0" fmla="*/ 3316356 h 6633632"/>
              <a:gd name="connsiteX1" fmla="*/ 1801258 w 3713290"/>
              <a:gd name="connsiteY1" fmla="*/ 279 h 6633632"/>
              <a:gd name="connsiteX2" fmla="*/ 3712684 w 3713290"/>
              <a:gd name="connsiteY2" fmla="*/ 3459575 h 6633632"/>
              <a:gd name="connsiteX3" fmla="*/ 1801258 w 3713290"/>
              <a:gd name="connsiteY3" fmla="*/ 6632433 h 6633632"/>
              <a:gd name="connsiteX4" fmla="*/ 0 w 3713290"/>
              <a:gd name="connsiteY4" fmla="*/ 3316356 h 6633632"/>
              <a:gd name="connsiteX0" fmla="*/ 0 w 3713290"/>
              <a:gd name="connsiteY0" fmla="*/ 3316160 h 6633436"/>
              <a:gd name="connsiteX1" fmla="*/ 1801258 w 3713290"/>
              <a:gd name="connsiteY1" fmla="*/ 83 h 6633436"/>
              <a:gd name="connsiteX2" fmla="*/ 3712684 w 3713290"/>
              <a:gd name="connsiteY2" fmla="*/ 3459379 h 6633436"/>
              <a:gd name="connsiteX3" fmla="*/ 1801258 w 3713290"/>
              <a:gd name="connsiteY3" fmla="*/ 6632237 h 6633436"/>
              <a:gd name="connsiteX4" fmla="*/ 0 w 3713290"/>
              <a:gd name="connsiteY4" fmla="*/ 3316160 h 6633436"/>
              <a:gd name="connsiteX0" fmla="*/ 0 w 3713602"/>
              <a:gd name="connsiteY0" fmla="*/ 3316160 h 6632245"/>
              <a:gd name="connsiteX1" fmla="*/ 1801258 w 3713602"/>
              <a:gd name="connsiteY1" fmla="*/ 83 h 6632245"/>
              <a:gd name="connsiteX2" fmla="*/ 3712684 w 3713602"/>
              <a:gd name="connsiteY2" fmla="*/ 3459379 h 6632245"/>
              <a:gd name="connsiteX3" fmla="*/ 1801258 w 3713602"/>
              <a:gd name="connsiteY3" fmla="*/ 6632237 h 6632245"/>
              <a:gd name="connsiteX4" fmla="*/ 0 w 3713602"/>
              <a:gd name="connsiteY4" fmla="*/ 3316160 h 663224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13824"/>
              <a:gd name="connsiteY0" fmla="*/ 3316133 h 6643235"/>
              <a:gd name="connsiteX1" fmla="*/ 1801571 w 3713824"/>
              <a:gd name="connsiteY1" fmla="*/ 56 h 6643235"/>
              <a:gd name="connsiteX2" fmla="*/ 3712997 w 3713824"/>
              <a:gd name="connsiteY2" fmla="*/ 3459352 h 6643235"/>
              <a:gd name="connsiteX3" fmla="*/ 1702419 w 3713824"/>
              <a:gd name="connsiteY3" fmla="*/ 6643227 h 6643235"/>
              <a:gd name="connsiteX4" fmla="*/ 313 w 3713824"/>
              <a:gd name="connsiteY4" fmla="*/ 3316133 h 6643235"/>
              <a:gd name="connsiteX0" fmla="*/ 313 w 3729635"/>
              <a:gd name="connsiteY0" fmla="*/ 3316133 h 6643232"/>
              <a:gd name="connsiteX1" fmla="*/ 1801571 w 3729635"/>
              <a:gd name="connsiteY1" fmla="*/ 56 h 6643232"/>
              <a:gd name="connsiteX2" fmla="*/ 3712997 w 3729635"/>
              <a:gd name="connsiteY2" fmla="*/ 3459352 h 6643232"/>
              <a:gd name="connsiteX3" fmla="*/ 1702419 w 3729635"/>
              <a:gd name="connsiteY3" fmla="*/ 6643227 h 6643232"/>
              <a:gd name="connsiteX4" fmla="*/ 313 w 3729635"/>
              <a:gd name="connsiteY4" fmla="*/ 3316133 h 6643232"/>
              <a:gd name="connsiteX0" fmla="*/ 277 w 3728532"/>
              <a:gd name="connsiteY0" fmla="*/ 3316133 h 6665925"/>
              <a:gd name="connsiteX1" fmla="*/ 1801535 w 3728532"/>
              <a:gd name="connsiteY1" fmla="*/ 56 h 6665925"/>
              <a:gd name="connsiteX2" fmla="*/ 3712961 w 3728532"/>
              <a:gd name="connsiteY2" fmla="*/ 3459352 h 6665925"/>
              <a:gd name="connsiteX3" fmla="*/ 1702383 w 3728532"/>
              <a:gd name="connsiteY3" fmla="*/ 6643227 h 6665925"/>
              <a:gd name="connsiteX4" fmla="*/ 277 w 3728532"/>
              <a:gd name="connsiteY4" fmla="*/ 3316133 h 6665925"/>
              <a:gd name="connsiteX0" fmla="*/ 2102 w 3728746"/>
              <a:gd name="connsiteY0" fmla="*/ 3316133 h 6655187"/>
              <a:gd name="connsiteX1" fmla="*/ 1803360 w 3728746"/>
              <a:gd name="connsiteY1" fmla="*/ 56 h 6655187"/>
              <a:gd name="connsiteX2" fmla="*/ 3714786 w 3728746"/>
              <a:gd name="connsiteY2" fmla="*/ 3459352 h 6655187"/>
              <a:gd name="connsiteX3" fmla="*/ 1549971 w 3728746"/>
              <a:gd name="connsiteY3" fmla="*/ 6632210 h 6655187"/>
              <a:gd name="connsiteX4" fmla="*/ 2102 w 3728746"/>
              <a:gd name="connsiteY4" fmla="*/ 3316133 h 6655187"/>
              <a:gd name="connsiteX0" fmla="*/ 2002 w 3728348"/>
              <a:gd name="connsiteY0" fmla="*/ 3316133 h 6704615"/>
              <a:gd name="connsiteX1" fmla="*/ 1803260 w 3728348"/>
              <a:gd name="connsiteY1" fmla="*/ 56 h 6704615"/>
              <a:gd name="connsiteX2" fmla="*/ 3714686 w 3728348"/>
              <a:gd name="connsiteY2" fmla="*/ 3459352 h 6704615"/>
              <a:gd name="connsiteX3" fmla="*/ 1549871 w 3728348"/>
              <a:gd name="connsiteY3" fmla="*/ 6632210 h 6704615"/>
              <a:gd name="connsiteX4" fmla="*/ 2002 w 3728348"/>
              <a:gd name="connsiteY4" fmla="*/ 3316133 h 6704615"/>
              <a:gd name="connsiteX0" fmla="*/ 32 w 3726378"/>
              <a:gd name="connsiteY0" fmla="*/ 3316133 h 6704615"/>
              <a:gd name="connsiteX1" fmla="*/ 1525868 w 3726378"/>
              <a:gd name="connsiteY1" fmla="*/ 56 h 6704615"/>
              <a:gd name="connsiteX2" fmla="*/ 3712716 w 3726378"/>
              <a:gd name="connsiteY2" fmla="*/ 3459352 h 6704615"/>
              <a:gd name="connsiteX3" fmla="*/ 1547901 w 3726378"/>
              <a:gd name="connsiteY3" fmla="*/ 6632210 h 6704615"/>
              <a:gd name="connsiteX4" fmla="*/ 32 w 3726378"/>
              <a:gd name="connsiteY4" fmla="*/ 3316133 h 6704615"/>
              <a:gd name="connsiteX0" fmla="*/ 4710 w 3731056"/>
              <a:gd name="connsiteY0" fmla="*/ 3323434 h 6711916"/>
              <a:gd name="connsiteX1" fmla="*/ 1530546 w 3731056"/>
              <a:gd name="connsiteY1" fmla="*/ 7357 h 6711916"/>
              <a:gd name="connsiteX2" fmla="*/ 3717394 w 3731056"/>
              <a:gd name="connsiteY2" fmla="*/ 3466653 h 6711916"/>
              <a:gd name="connsiteX3" fmla="*/ 1552579 w 3731056"/>
              <a:gd name="connsiteY3" fmla="*/ 6639511 h 6711916"/>
              <a:gd name="connsiteX4" fmla="*/ 4710 w 3731056"/>
              <a:gd name="connsiteY4" fmla="*/ 3323434 h 6711916"/>
              <a:gd name="connsiteX0" fmla="*/ 57 w 3726403"/>
              <a:gd name="connsiteY0" fmla="*/ 3316267 h 6704749"/>
              <a:gd name="connsiteX1" fmla="*/ 1525893 w 3726403"/>
              <a:gd name="connsiteY1" fmla="*/ 190 h 6704749"/>
              <a:gd name="connsiteX2" fmla="*/ 3712741 w 3726403"/>
              <a:gd name="connsiteY2" fmla="*/ 3459486 h 6704749"/>
              <a:gd name="connsiteX3" fmla="*/ 1547926 w 3726403"/>
              <a:gd name="connsiteY3" fmla="*/ 6632344 h 6704749"/>
              <a:gd name="connsiteX4" fmla="*/ 57 w 3726403"/>
              <a:gd name="connsiteY4" fmla="*/ 3316267 h 6704749"/>
              <a:gd name="connsiteX0" fmla="*/ 121672 w 3848018"/>
              <a:gd name="connsiteY0" fmla="*/ 3448459 h 6836941"/>
              <a:gd name="connsiteX1" fmla="*/ 1019546 w 3848018"/>
              <a:gd name="connsiteY1" fmla="*/ 180 h 6836941"/>
              <a:gd name="connsiteX2" fmla="*/ 3834356 w 3848018"/>
              <a:gd name="connsiteY2" fmla="*/ 3591678 h 6836941"/>
              <a:gd name="connsiteX3" fmla="*/ 1669541 w 3848018"/>
              <a:gd name="connsiteY3" fmla="*/ 6764536 h 6836941"/>
              <a:gd name="connsiteX4" fmla="*/ 121672 w 3848018"/>
              <a:gd name="connsiteY4" fmla="*/ 3448459 h 6836941"/>
              <a:gd name="connsiteX0" fmla="*/ 234746 w 3961092"/>
              <a:gd name="connsiteY0" fmla="*/ 3451435 h 6839917"/>
              <a:gd name="connsiteX1" fmla="*/ 1132620 w 3961092"/>
              <a:gd name="connsiteY1" fmla="*/ 3156 h 6839917"/>
              <a:gd name="connsiteX2" fmla="*/ 3947430 w 3961092"/>
              <a:gd name="connsiteY2" fmla="*/ 3594654 h 6839917"/>
              <a:gd name="connsiteX3" fmla="*/ 1782615 w 3961092"/>
              <a:gd name="connsiteY3" fmla="*/ 6767512 h 6839917"/>
              <a:gd name="connsiteX4" fmla="*/ 234746 w 3961092"/>
              <a:gd name="connsiteY4" fmla="*/ 3451435 h 6839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1092" h="6839917">
                <a:moveTo>
                  <a:pt x="234746" y="3451435"/>
                </a:moveTo>
                <a:cubicBezTo>
                  <a:pt x="126414" y="2324042"/>
                  <a:pt x="-576830" y="78437"/>
                  <a:pt x="1132620" y="3156"/>
                </a:cubicBezTo>
                <a:cubicBezTo>
                  <a:pt x="2842070" y="-72125"/>
                  <a:pt x="3804211" y="1201375"/>
                  <a:pt x="3947430" y="3594654"/>
                </a:cubicBezTo>
                <a:cubicBezTo>
                  <a:pt x="4112683" y="6329457"/>
                  <a:pt x="2742919" y="7099855"/>
                  <a:pt x="1782615" y="6767512"/>
                </a:cubicBezTo>
                <a:cubicBezTo>
                  <a:pt x="822311" y="6435169"/>
                  <a:pt x="343078" y="4578828"/>
                  <a:pt x="234746" y="3451435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706" t="2770" r="-77892" b="-25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71" y="450773"/>
            <a:ext cx="699571" cy="6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3377</TotalTime>
  <Words>712</Words>
  <Application>Microsoft Office PowerPoint</Application>
  <PresentationFormat>Widescreen</PresentationFormat>
  <Paragraphs>116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Courier New</vt:lpstr>
      <vt:lpstr>EC Square Sans Cond Pro</vt:lpstr>
      <vt:lpstr>EC Square Sans Pro</vt:lpstr>
      <vt:lpstr>EC Square Sans Pro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Commission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GUARANTEEING FREEDOM,  SECURITY and JUSTICE</dc:title>
  <dc:creator>CUSCHIERI Mario (HOME)</dc:creator>
  <cp:lastModifiedBy>TODOROVIC Stefan (HOME-EXT)</cp:lastModifiedBy>
  <cp:revision>128</cp:revision>
  <dcterms:created xsi:type="dcterms:W3CDTF">2021-09-13T07:58:33Z</dcterms:created>
  <dcterms:modified xsi:type="dcterms:W3CDTF">2022-09-26T12:57:46Z</dcterms:modified>
</cp:coreProperties>
</file>