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66" d="100"/>
          <a:sy n="66" d="100"/>
        </p:scale>
        <p:origin x="684" y="6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9" y="598733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a.eu/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4" y="-40943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992" y="160067"/>
            <a:ext cx="81308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5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Гарантиране на свобода, </a:t>
            </a:r>
            <a:br>
              <a:rPr lang="bg-BG" sz="5200" b="1" dirty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5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сигурност и правосъдие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168" y="1839399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100" b="1">
                <a:solidFill>
                  <a:srgbClr val="FFCE44"/>
                </a:solidFill>
                <a:latin typeface="EC Square Sans Pro" panose="020B0506040000020004" pitchFamily="34" charset="0"/>
              </a:rPr>
              <a:t>ШЕНГЕНСКА ИНФОРМАЦИОННА СИСТЕМА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" y="598733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47" y="1859394"/>
            <a:ext cx="8292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Установяване на местонахождението и арест на извършителите на тежки престъпления благодарение на ШИС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Италия издирва лице, което между март 2014 г. и юни 2019 г. е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участвало в престъпна организация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занимаваща се с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експлоатация на проституиращи лица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включително непълнолетни.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 2020 г. лицето е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спряно, докато шофира автомобил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Ирландия, но по това време не е било известно, че то се издирва за такива тежки престъпления в Италия.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29 юни 2021 г. Италия подава сигнал в ШИС и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същия ден лицето е арестувано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Ирландия</a:t>
            </a: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bg-BG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7846" y="898204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Как работи това на практика?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Засилване на контрола по външните граници</a:t>
            </a:r>
          </a:p>
        </p:txBody>
      </p:sp>
      <p:sp>
        <p:nvSpPr>
          <p:cNvPr id="3" name="Rectangle 2"/>
          <p:cNvSpPr/>
          <p:nvPr/>
        </p:nvSpPr>
        <p:spPr>
          <a:xfrm>
            <a:off x="409303" y="1347957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Благодарение на допълнителните функции на ШИС: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503" y="1926677"/>
            <a:ext cx="80996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граничните служители могат по-бързо да идентифицират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граждани на държави извън ЕС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които са обект на сигнали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отказ за влизане или пребиваване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или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представляват заплаха за сигурността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както и да откриват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документи, които вероятно са фалшифицирани</a:t>
            </a:r>
          </a:p>
        </p:txBody>
      </p:sp>
      <p:sp>
        <p:nvSpPr>
          <p:cNvPr id="9" name="Oval 8"/>
          <p:cNvSpPr/>
          <p:nvPr/>
        </p:nvSpPr>
        <p:spPr>
          <a:xfrm>
            <a:off x="-631322" y="4100428"/>
            <a:ext cx="7064253" cy="4026350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231414" y="1904859"/>
            <a:ext cx="3795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органите могат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по-лесно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да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проверяват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сигнали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граждани на </a:t>
            </a:r>
            <a:r>
              <a:rPr lang="bg-BG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ЕС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които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са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издирвани или заподозрени в престъпление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566" y="967740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>
                <a:solidFill>
                  <a:srgbClr val="1E325C"/>
                </a:solidFill>
                <a:latin typeface="EC Square Sans Pro" panose="020B0506040000020004" pitchFamily="34" charset="0"/>
              </a:rPr>
              <a:t>Как работи това на практика?</a:t>
            </a:r>
          </a:p>
        </p:txBody>
      </p:sp>
      <p:sp>
        <p:nvSpPr>
          <p:cNvPr id="4" name="Rectangle 3"/>
          <p:cNvSpPr/>
          <p:nvPr/>
        </p:nvSpPr>
        <p:spPr>
          <a:xfrm>
            <a:off x="933566" y="1950566"/>
            <a:ext cx="100085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Арест на лице, издирвано за грабеж, благодарение на ШИС</a:t>
            </a: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Лице без документи за самоличност достига до </a:t>
            </a:r>
            <a:r>
              <a:rPr lang="bg-BG" sz="24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Лампедуза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заедно с </a:t>
            </a:r>
            <a:r>
              <a:rPr lang="bg-BG" sz="24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мигранти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След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проверка в ШИС с пръстовите отпечатъци на лицето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чрез функцията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— AFIS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властите установяват, че германските съдебни органи са издали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европейска заповед за арест на това лице във връзка с грабеж, но под друго име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Беглецът е задържан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за да бъде предаден на германските съдебни органи.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-29845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386" y="5492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Защита на вашите права</a:t>
            </a:r>
          </a:p>
        </p:txBody>
      </p:sp>
      <p:sp>
        <p:nvSpPr>
          <p:cNvPr id="3" name="Rectangle 2"/>
          <p:cNvSpPr/>
          <p:nvPr/>
        </p:nvSpPr>
        <p:spPr>
          <a:xfrm>
            <a:off x="3775853" y="1310758"/>
            <a:ext cx="818972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Права на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достъп, коригиране или заличаване на вашите данни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съхранявани в системата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Право на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информация за отнасящ се до вас сигнал за връщане или сигнал за отказ за влизане и престой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Правна процедура пред компетентните органи (включително съдилищата) за достъп, коригиране или заличаване на данни или за получаване на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обезщетение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за вреди, произтичащи от неправомерно обработване на данни в която и да е държава членка</a:t>
            </a:r>
          </a:p>
          <a:p>
            <a:endParaRPr lang="en-US" sz="14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Ръководство за упражняване на правото на достъп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5" y="5018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460958" y="-806116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714958" y="335228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 dirty="0">
                <a:solidFill>
                  <a:schemeClr val="bg1"/>
                </a:solidFill>
                <a:latin typeface="EC Square Sans Pro Medium" panose="020B0500000000020004" pitchFamily="34" charset="0"/>
              </a:rPr>
              <a:t>Да поддържаме връзка!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>
                <a:hlinkClick r:id="rId6"/>
              </a:rPr>
              <a:t>@EU_Commission</a:t>
            </a:r>
          </a:p>
          <a:p>
            <a:r>
              <a:rPr lang="bg-BG" sz="160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>
                <a:hlinkClick r:id="rId10"/>
              </a:rPr>
              <a:t>Европейска комисия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>
                <a:hlinkClick r:id="rId14"/>
              </a:rPr>
              <a:t>EUTube</a:t>
            </a:r>
          </a:p>
          <a:p>
            <a:r>
              <a:rPr lang="bg-BG" sz="1600">
                <a:hlinkClick r:id="rId15"/>
              </a:rPr>
              <a:t>EU Home Affairs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094874" y="-1431758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45721" y="1439597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6000">
                <a:solidFill>
                  <a:schemeClr val="bg1"/>
                </a:solidFill>
                <a:latin typeface="EC Square Sans Pro Medium" panose="020B0500000000020004" pitchFamily="34" charset="0"/>
              </a:rPr>
              <a:t>Благодаря!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307" y="436859"/>
            <a:ext cx="9270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Шенгенска информационна система (ШИС)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999371" y="2156236"/>
            <a:ext cx="979892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Шенгенската информационна система (ШИС) е </a:t>
            </a:r>
            <a:r>
              <a:rPr lang="bg-BG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информационна система</a:t>
            </a: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, която помага за осигуряването на свобода, сигурност и правосъдие в Шенгенското пространство</a:t>
            </a:r>
            <a:r>
              <a:rPr lang="bg-BG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  <a:endParaRPr lang="fr-BE" sz="26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ШИС подпомага </a:t>
            </a:r>
            <a:r>
              <a:rPr lang="bg-BG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оперативното сътрудничество</a:t>
            </a: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и </a:t>
            </a:r>
            <a:r>
              <a:rPr lang="bg-BG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обмена на информация</a:t>
            </a: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между националните органи. </a:t>
            </a:r>
            <a:endParaRPr lang="fr-BE" sz="26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Системата дава възможност на националните компетентни органи да </a:t>
            </a:r>
            <a:r>
              <a:rPr lang="bg-BG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проверяват сигнали</a:t>
            </a: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за издирвани лица или вещи</a:t>
            </a:r>
            <a:r>
              <a:rPr lang="bg-BG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  <a:endParaRPr lang="fr-BE" sz="26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endParaRPr lang="en-US" sz="26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ШИС бе модернизирана и включва нови елементи</a:t>
            </a:r>
            <a:r>
              <a:rPr lang="bg-BG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  <a:endParaRPr lang="bg-BG" sz="26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5" y="286437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9" y="598733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5068" y="1062657"/>
            <a:ext cx="6887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За какво се </a:t>
            </a:r>
            <a:r>
              <a:rPr lang="bg-BG" sz="3600" dirty="0" smtClean="0">
                <a:solidFill>
                  <a:srgbClr val="1E325C"/>
                </a:solidFill>
                <a:latin typeface="EC Square Sans Pro Medium" panose="020B0500000000020004" pitchFamily="34" charset="0"/>
              </a:rPr>
              <a:t>използва </a:t>
            </a:r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ШИС?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069" y="1853673"/>
            <a:ext cx="59868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Подобряване на сътрудничеството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Защита за най-уязвимите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Управление на незаконната миграция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Борба с престъпността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Засилване на контрола по външните граници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Защита на личните права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7050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9800" y="386130"/>
            <a:ext cx="744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Подобряване </a:t>
            </a:r>
            <a:r>
              <a:rPr lang="bg-BG" sz="3600" dirty="0" smtClean="0">
                <a:solidFill>
                  <a:srgbClr val="1E325C"/>
                </a:solidFill>
                <a:latin typeface="EC Square Sans Pro Medium" panose="020B0500000000020004" pitchFamily="34" charset="0"/>
              </a:rPr>
              <a:t>на</a:t>
            </a:r>
            <a:r>
              <a:rPr lang="fr-BE" sz="3600" dirty="0" smtClean="0">
                <a:solidFill>
                  <a:srgbClr val="1E325C"/>
                </a:solidFill>
                <a:latin typeface="EC Square Sans Pro Medium" panose="020B0500000000020004" pitchFamily="34" charset="0"/>
              </a:rPr>
              <a:t> </a:t>
            </a:r>
            <a:r>
              <a:rPr lang="bg-BG" sz="3600" dirty="0" smtClean="0">
                <a:solidFill>
                  <a:srgbClr val="1E325C"/>
                </a:solidFill>
                <a:latin typeface="EC Square Sans Pro Medium" panose="020B0500000000020004" pitchFamily="34" charset="0"/>
              </a:rPr>
              <a:t>сътрудничеството</a:t>
            </a:r>
            <a:endParaRPr lang="bg-BG" sz="3600" dirty="0">
              <a:solidFill>
                <a:srgbClr val="1E325C"/>
              </a:solidFill>
              <a:latin typeface="EC Square Sans Pro Medium" panose="020B05000000000200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4401" y="1285481"/>
            <a:ext cx="73640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Допълнителни видове сигнали за лица и вещи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 конкретни действия, които трябва да бъдат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предприети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Екипите на </a:t>
            </a:r>
            <a:r>
              <a:rPr lang="bg-BG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Frontex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 повече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национални компетентни орган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вече имат достъп до данните в ШИС 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Европол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може да обменя информация с държавите членки относно сигнали за терористични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престъпления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Обменът на допълнителна информация е подобрен чрез специалните национални звена за контакт —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бюрата SIRENE</a:t>
            </a:r>
            <a:r>
              <a:rPr lang="bg-BG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20" y="179878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384101" y="10360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704" y="693419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Как работи това на практика?</a:t>
            </a:r>
          </a:p>
        </p:txBody>
      </p:sp>
      <p:sp>
        <p:nvSpPr>
          <p:cNvPr id="3" name="Rectangle 2"/>
          <p:cNvSpPr/>
          <p:nvPr/>
        </p:nvSpPr>
        <p:spPr>
          <a:xfrm>
            <a:off x="653704" y="1559121"/>
            <a:ext cx="104206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Арест на заподозрян в изнасилване благодарение на ШИС</a:t>
            </a: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Ирландия започва да използва ШИС през март 2021 г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май 2021 г. ирландските власти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подават в ШИС сигнал за арест с цел предаване — за лице, издирвано във връзка с предполагаемо изнасилване на млад човек в </a:t>
            </a:r>
            <a:r>
              <a:rPr lang="bg-BG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Мънстър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през 2019 г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Властите смятат, че лицето продължава да има контакти с тийнейджъри и ненавършили пълнолетие лица в спортни лагери на други места. </a:t>
            </a:r>
            <a:endParaRPr lang="fr-BE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Италианските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 установяват местонахождението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лицето и го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арестуват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27 май 2021 г.,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 13 дни, след като Ирландия подава сигнала в ШИС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-26543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39141" y="5693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Защита за най-уязвимите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177" y="1394221"/>
            <a:ext cx="695580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Новите сигнали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деца, изложени на риск от отвличане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и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уязвими лица, изложени на риск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помагат на компетентните органи да:</a:t>
            </a:r>
          </a:p>
          <a:p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предотвратяват отвличането на деца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предотвратяват незаконното отвеждане в чужбина на деца и други уязвими лица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510" y="4333775"/>
            <a:ext cx="64644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Тези сигнали допълват сигналите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изчезнали лица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Изчезналите лица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се идентифицират и благодарение на пръстови отпечатъци или ДНК.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524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819" y="414481"/>
            <a:ext cx="615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Как работи това на практика</a:t>
            </a:r>
            <a:r>
              <a:rPr lang="bg-BG" sz="32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?</a:t>
            </a:r>
            <a:r>
              <a:rPr lang="bg-BG" sz="36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535204" y="1275636"/>
            <a:ext cx="110344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Предотвратяване на незаконното отвеждане на дете в чужбина благодарение на ШИС</a:t>
            </a:r>
          </a:p>
          <a:p>
            <a:pPr algn="just"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Публична институция в държава членка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сигнализира, че 16-годишно дете е изчезнало и не може да бъде намерено или да се осъществи връзка с него</a:t>
            </a: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Детето е било настанено в сграда на институцията вследствие на съдебно решение, за да бъде защитено от често малтретиране и заплахата от отвеждане в страната му на произход извън Шенгенското пространство, за да бъде принудено да сключи брак</a:t>
            </a: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Роднините на детето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организират незаконното му отвеждане в държавата на произход извън </a:t>
            </a:r>
            <a:r>
              <a:rPr lang="bg-BG" sz="20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Шенген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като решават да използват летище в друга държава членка</a:t>
            </a: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Държавата членка, разследваща случая, веднага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подава сигнал в ШИС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информира органите в съответната държава членка</a:t>
            </a: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2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Тези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 откриват детето на летището заедно с един от родителите му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Детето незабавно е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поставено под закрила и след това е поверено на органите в държавата членка, подала сигнала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-39497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093" y="5011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Управление на незаконната миграция</a:t>
            </a:r>
          </a:p>
        </p:txBody>
      </p:sp>
      <p:sp>
        <p:nvSpPr>
          <p:cNvPr id="3" name="Rectangle 2"/>
          <p:cNvSpPr/>
          <p:nvPr/>
        </p:nvSpPr>
        <p:spPr>
          <a:xfrm>
            <a:off x="602614" y="1436703"/>
            <a:ext cx="1001458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Нов сигнал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решенията за връщане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подобрените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инструменти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установяване на </a:t>
            </a:r>
            <a:r>
              <a:rPr lang="bg-BG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самоличността</a:t>
            </a:r>
            <a:r>
              <a:rPr lang="fr-B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на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граждани на държави извън ЕС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които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са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обект на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такива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сигнали, ще помогнат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за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справяне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с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незаконната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миграция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.    </a:t>
            </a:r>
            <a:r>
              <a:rPr lang="bg-BG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bg-BG" sz="2400" b="1" dirty="0" smtClean="0">
                <a:solidFill>
                  <a:srgbClr val="FF0000"/>
                </a:solidFill>
                <a:latin typeface="EC Square Sans Pro" panose="020B0506040000020004" pitchFamily="34" charset="0"/>
              </a:rPr>
              <a:t>  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   </a:t>
            </a:r>
            <a:endParaRPr lang="bg-BG" sz="24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Системата позволява да се търси и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проверява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дали граждани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на държави извън ЕС са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обект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на сигнали 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в ШИС, като се използват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пръстови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отпечатъци.   </a:t>
            </a:r>
            <a:endParaRPr lang="bg-BG" sz="24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r>
              <a:rPr lang="bg-BG" sz="1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   </a:t>
            </a: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Нови данни за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фалшифицирани документи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</a:t>
            </a:r>
            <a:r>
              <a:rPr lang="bg-BG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включително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документи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за пътуване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 </a:t>
            </a:r>
            <a:r>
              <a:rPr lang="bg-BG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визови стикери</a:t>
            </a:r>
            <a:r>
              <a:rPr lang="bg-BG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229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55" y="1797024"/>
            <a:ext cx="6326909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9442" y="1764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Борба с престъпността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2585" y="772246"/>
            <a:ext cx="89324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Органите на държавите членки използват ШИС за: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арестуване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лица, издирвани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във връзка с наказателно преследване или осъдителна присъда за престъпления, свързани с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тероризъм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или </a:t>
            </a:r>
            <a:r>
              <a:rPr lang="bg-BG" sz="2000" b="1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тежки престъпления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проверки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лица, замесени в тежки престъпления,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и на определени видове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вещи, свързани с тежки престъпления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установяване на местонахождението и защита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изчезнали лица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защита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изложени на риск уязвими лица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чието пътуване или отвеждане в чужбина трябва да бъде предотвратено, или намиране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свидетели, обвиняеми или жертви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на престъпления, издирвани, за да съдействат при съдебни производства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идентифициране на престъпници въз основа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пръстови отпечатъци от места на тежки престъпления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установяване на местонахождението на </a:t>
            </a:r>
            <a:r>
              <a:rPr lang="bg-BG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вещи, издирвани с цел изземване или използване като </a:t>
            </a:r>
            <a:r>
              <a:rPr lang="bg-BG" sz="20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доказателство</a:t>
            </a:r>
            <a:r>
              <a:rPr lang="fr-B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000" dirty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bg-BG" sz="20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в </a:t>
            </a:r>
            <a:r>
              <a:rPr lang="bg-BG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наказателно производство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71" y="196773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3459</TotalTime>
  <Words>1097</Words>
  <Application>Microsoft Office PowerPoint</Application>
  <PresentationFormat>Widescreen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EC Square Sans Cond Pro</vt:lpstr>
      <vt:lpstr>EC Square Sans Pro</vt:lpstr>
      <vt:lpstr>EC Square Sans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TODOROVIC Stefan (HOME-EXT)</cp:lastModifiedBy>
  <cp:revision>133</cp:revision>
  <dcterms:created xsi:type="dcterms:W3CDTF">2021-09-13T07:58:33Z</dcterms:created>
  <dcterms:modified xsi:type="dcterms:W3CDTF">2022-09-26T12:37:33Z</dcterms:modified>
</cp:coreProperties>
</file>